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4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7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9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97EC8B-22F8-427C-BD1E-47FCA73D86A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BC3BCFB-C21D-4483-9B1A-91AD81CDF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4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HOW TO APPLY FOR A </a:t>
            </a:r>
            <a:br>
              <a:rPr lang="en-US" sz="4400" dirty="0" smtClean="0"/>
            </a:br>
            <a:r>
              <a:rPr lang="en-US" dirty="0" smtClean="0"/>
              <a:t>PUBLIC ACCOUNT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SAUSALITO </a:t>
            </a:r>
            <a:r>
              <a:rPr lang="en-US" dirty="0" err="1" smtClean="0"/>
              <a:t>eTRAKiT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9. The last part of the application is the security question. Please select the question of your choice. The answer to your question will be case and space sensitive.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14" t="50723" r="11113" b="24225"/>
          <a:stretch/>
        </p:blipFill>
        <p:spPr>
          <a:xfrm>
            <a:off x="440871" y="1812471"/>
            <a:ext cx="11424963" cy="40494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350830" y="2656600"/>
            <a:ext cx="1230084" cy="1180613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01199" y="3833922"/>
            <a:ext cx="1959429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CLICK THE ARROW TO OPEN UP THE SCROLL LIST TO SELECT DIFFERENT QUESTIONS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10. When the application is completed, click on the “Create Account” button at the bottom of the screen. 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840" t="62338" r="10593" b="6020"/>
          <a:stretch/>
        </p:blipFill>
        <p:spPr>
          <a:xfrm>
            <a:off x="1308325" y="2157731"/>
            <a:ext cx="9470572" cy="434812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293430" y="2383972"/>
            <a:ext cx="1126670" cy="317086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3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156633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11. If all information was accepted, the page will be redirected to a confirmation page. Click “Continue” to proceed to your new account.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74" t="11192" r="8858" b="56733"/>
          <a:stretch/>
        </p:blipFill>
        <p:spPr>
          <a:xfrm>
            <a:off x="800098" y="1814830"/>
            <a:ext cx="10670218" cy="41777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109358" y="3207244"/>
            <a:ext cx="1295399" cy="401370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40305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12. After clicking “Continue”, the page will redirect to the </a:t>
            </a:r>
            <a:r>
              <a:rPr lang="en-US" sz="4000" dirty="0" err="1" smtClean="0"/>
              <a:t>eTRAKiT</a:t>
            </a:r>
            <a:r>
              <a:rPr lang="en-US" sz="4000" dirty="0" smtClean="0"/>
              <a:t> homepage. At the very top, the directory bar will list a view different options: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61" t="9457" r="17959" b="64686"/>
          <a:stretch/>
        </p:blipFill>
        <p:spPr>
          <a:xfrm>
            <a:off x="980693" y="1798503"/>
            <a:ext cx="10126599" cy="4536983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6923314" y="-955219"/>
            <a:ext cx="832757" cy="7200902"/>
          </a:xfrm>
          <a:prstGeom prst="rightBrac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3114" y="3061612"/>
            <a:ext cx="5208815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THIS WILL BE YOUR NAVIGATION BAR TO ALLOW YOU TO GET TO DIFFERENT PAGES IN </a:t>
            </a:r>
            <a:r>
              <a:rPr lang="en-US" sz="2000" dirty="0" err="1" smtClean="0">
                <a:solidFill>
                  <a:srgbClr val="0070C0"/>
                </a:solidFill>
              </a:rPr>
              <a:t>eTRAKiT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13. When you are done using </a:t>
            </a:r>
            <a:r>
              <a:rPr lang="en-US" sz="4400" dirty="0" err="1" smtClean="0"/>
              <a:t>eTRAKiT</a:t>
            </a:r>
            <a:r>
              <a:rPr lang="en-US" sz="4400" dirty="0" smtClean="0"/>
              <a:t>, you may log out by clicking “Logout” at the top of the screen. 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61" t="9457" r="17959" b="64686"/>
          <a:stretch/>
        </p:blipFill>
        <p:spPr>
          <a:xfrm>
            <a:off x="1507960" y="2320785"/>
            <a:ext cx="8738330" cy="40564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768219" y="2869042"/>
            <a:ext cx="551967" cy="1039079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14. To return to </a:t>
            </a:r>
            <a:r>
              <a:rPr lang="en-US" sz="3600" dirty="0" err="1" smtClean="0"/>
              <a:t>eTRAKiT</a:t>
            </a:r>
            <a:r>
              <a:rPr lang="en-US" sz="3600" dirty="0" smtClean="0"/>
              <a:t>, you can either save the link or use the link on the City’s </a:t>
            </a:r>
            <a:r>
              <a:rPr lang="en-US" sz="3600" dirty="0" err="1" smtClean="0"/>
              <a:t>eTRAKiT</a:t>
            </a:r>
            <a:r>
              <a:rPr lang="en-US" sz="3600" dirty="0" smtClean="0"/>
              <a:t> page from the website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30" t="807" r="24762" b="91878"/>
          <a:stretch/>
        </p:blipFill>
        <p:spPr>
          <a:xfrm>
            <a:off x="2292263" y="2157731"/>
            <a:ext cx="9783951" cy="1202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496" y="2272472"/>
            <a:ext cx="1929456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OPTION #1: Save this link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496" y="4303776"/>
            <a:ext cx="1929456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OPTION #2: repeat steps 1-3 from this presentation and select the “Go to </a:t>
            </a:r>
            <a:r>
              <a:rPr lang="en-US" sz="2000" dirty="0" err="1" smtClean="0">
                <a:solidFill>
                  <a:srgbClr val="0070C0"/>
                </a:solidFill>
              </a:rPr>
              <a:t>eTRAKiT</a:t>
            </a:r>
            <a:r>
              <a:rPr lang="en-US" sz="2000" dirty="0" smtClean="0">
                <a:solidFill>
                  <a:srgbClr val="0070C0"/>
                </a:solidFill>
              </a:rPr>
              <a:t>” icon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5445" t="28745" r="14803" b="44903"/>
          <a:stretch/>
        </p:blipFill>
        <p:spPr>
          <a:xfrm>
            <a:off x="3895594" y="3477633"/>
            <a:ext cx="6200384" cy="30815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730674" y="5642499"/>
            <a:ext cx="1390389" cy="19265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15. Once returned to </a:t>
            </a:r>
            <a:r>
              <a:rPr lang="en-US" sz="3600" dirty="0" err="1" smtClean="0"/>
              <a:t>eTRAKiT</a:t>
            </a:r>
            <a:r>
              <a:rPr lang="en-US" sz="3600" dirty="0" smtClean="0"/>
              <a:t>, log in by switching the top scroll bar to “Public”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499" t="9451" r="13191" b="78911"/>
          <a:stretch/>
        </p:blipFill>
        <p:spPr>
          <a:xfrm>
            <a:off x="401153" y="2157731"/>
            <a:ext cx="11028846" cy="14139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864264" y="2530259"/>
            <a:ext cx="651352" cy="526092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3350" y="2864709"/>
            <a:ext cx="255262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Click the arrow to drop the options down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6200" t="9739" r="8047" b="74079"/>
          <a:stretch/>
        </p:blipFill>
        <p:spPr>
          <a:xfrm>
            <a:off x="401153" y="3958223"/>
            <a:ext cx="11028846" cy="199660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749453" y="4047996"/>
            <a:ext cx="987468" cy="908529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36921" y="4692355"/>
            <a:ext cx="2552627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Then, select “Public” to allow you to sign in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16. After switching to “Public” login, fill out the text boxes with your username and password and click “Login”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618" t="10117" r="8004" b="73923"/>
          <a:stretch/>
        </p:blipFill>
        <p:spPr>
          <a:xfrm>
            <a:off x="178045" y="2157731"/>
            <a:ext cx="11731132" cy="211689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830856" y="2620029"/>
            <a:ext cx="987468" cy="908529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17. If you </a:t>
            </a:r>
            <a:r>
              <a:rPr lang="en-US" sz="3600" b="1" dirty="0" smtClean="0"/>
              <a:t>forget your password</a:t>
            </a:r>
            <a:r>
              <a:rPr lang="en-US" sz="3600" dirty="0" smtClean="0"/>
              <a:t>, click the “Forget Password” text next to the login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618" t="10117" r="8004" b="73923"/>
          <a:stretch/>
        </p:blipFill>
        <p:spPr>
          <a:xfrm>
            <a:off x="67304" y="2157731"/>
            <a:ext cx="11952613" cy="21568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442531" y="2557399"/>
            <a:ext cx="987468" cy="908529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72375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19. Click the “Public Registered</a:t>
            </a:r>
            <a:r>
              <a:rPr lang="en-US" sz="3600" dirty="0"/>
              <a:t> </a:t>
            </a:r>
            <a:r>
              <a:rPr lang="en-US" sz="3600" dirty="0" smtClean="0"/>
              <a:t>link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03" t="9676" r="13633" b="68882"/>
          <a:stretch/>
        </p:blipFill>
        <p:spPr>
          <a:xfrm>
            <a:off x="304070" y="1443062"/>
            <a:ext cx="11669753" cy="34796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788253" y="3434221"/>
            <a:ext cx="987468" cy="908529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71" y="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1. Go to the City of Sausalito’s website at</a:t>
            </a:r>
            <a:br>
              <a:rPr lang="en-US" dirty="0" smtClean="0"/>
            </a:br>
            <a:r>
              <a:rPr lang="en-US" dirty="0" smtClean="0"/>
              <a:t> www.sausalito.gov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32" t="1222" r="16107" b="32406"/>
          <a:stretch/>
        </p:blipFill>
        <p:spPr>
          <a:xfrm>
            <a:off x="2394175" y="1491574"/>
            <a:ext cx="6684512" cy="51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19. Enter the username you created in the text box and click “Reset password”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82" t="11779" r="13723" b="63283"/>
          <a:stretch/>
        </p:blipFill>
        <p:spPr>
          <a:xfrm>
            <a:off x="1365336" y="2367419"/>
            <a:ext cx="9407048" cy="32815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949009" y="5300599"/>
            <a:ext cx="987468" cy="908529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20. You’ll get a notice that an email has been sent to your </a:t>
            </a:r>
            <a:r>
              <a:rPr lang="en-US" sz="3600" b="1" dirty="0" smtClean="0"/>
              <a:t>email attached to the Public Account. </a:t>
            </a:r>
            <a:r>
              <a:rPr lang="en-US" sz="3600" dirty="0" smtClean="0"/>
              <a:t>Please log into your email for the next step.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210" t="11447" r="7604" b="67273"/>
          <a:stretch/>
        </p:blipFill>
        <p:spPr>
          <a:xfrm>
            <a:off x="863401" y="2157731"/>
            <a:ext cx="10360419" cy="27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21. The email, sent by noreply@Sausalito.gov, will contain a link to reset your password.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00" t="1" r="13723" b="60290"/>
          <a:stretch/>
        </p:blipFill>
        <p:spPr>
          <a:xfrm>
            <a:off x="1186447" y="2157731"/>
            <a:ext cx="9714327" cy="42652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47968" y="4849662"/>
            <a:ext cx="987468" cy="908529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35436" y="5519073"/>
            <a:ext cx="2593748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Click the lin</a:t>
            </a:r>
            <a:r>
              <a:rPr lang="en-US" sz="2000" dirty="0" smtClean="0">
                <a:solidFill>
                  <a:srgbClr val="0070C0"/>
                </a:solidFill>
              </a:rPr>
              <a:t>k to be redirected to changing your password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0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2. Under “Departments”, in the Community Development section, click on “Permit Center”.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77" t="1" r="22729" b="64535"/>
          <a:stretch/>
        </p:blipFill>
        <p:spPr>
          <a:xfrm>
            <a:off x="1331874" y="1422944"/>
            <a:ext cx="9423470" cy="48798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164286" y="3081142"/>
            <a:ext cx="1208314" cy="783771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294913" y="5206167"/>
            <a:ext cx="898073" cy="775384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68443" y="4774466"/>
            <a:ext cx="12573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2600" y="2754667"/>
            <a:ext cx="1978346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PLACE MOUSE OVER TO OPEN SCROLL LIST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3. Under “Permit Center”, click on the “</a:t>
            </a:r>
            <a:r>
              <a:rPr lang="en-US" dirty="0" err="1" smtClean="0"/>
              <a:t>eTRAKiT</a:t>
            </a:r>
            <a:r>
              <a:rPr lang="en-US" dirty="0" smtClean="0"/>
              <a:t>” icon box.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25" t="24629" r="6778" b="16423"/>
          <a:stretch/>
        </p:blipFill>
        <p:spPr>
          <a:xfrm>
            <a:off x="1710926" y="1452079"/>
            <a:ext cx="8665370" cy="540592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06486" y="4490357"/>
            <a:ext cx="1273629" cy="219853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186931"/>
            <a:ext cx="10772775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4. Through the </a:t>
            </a:r>
            <a:r>
              <a:rPr lang="en-US" dirty="0" err="1" smtClean="0"/>
              <a:t>eTRAKiT</a:t>
            </a:r>
            <a:r>
              <a:rPr lang="en-US" dirty="0" smtClean="0"/>
              <a:t> information page, click the “Create an Account” icon box.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86" t="17260" r="10072" b="33328"/>
          <a:stretch/>
        </p:blipFill>
        <p:spPr>
          <a:xfrm>
            <a:off x="2075766" y="1567543"/>
            <a:ext cx="7935685" cy="47614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580415" y="5728587"/>
            <a:ext cx="718457" cy="972132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5. The first bullet point will list information about the “Public Account” and how to register. Click on the “</a:t>
            </a:r>
            <a:r>
              <a:rPr lang="en-US" sz="3600" u="sng" dirty="0" smtClean="0"/>
              <a:t>Create a public account” </a:t>
            </a:r>
            <a:r>
              <a:rPr lang="en-US" sz="3600" dirty="0" smtClean="0"/>
              <a:t>link to be redirected to </a:t>
            </a:r>
            <a:r>
              <a:rPr lang="en-US" sz="3600" dirty="0" err="1" smtClean="0"/>
              <a:t>eTRAKiT</a:t>
            </a:r>
            <a:r>
              <a:rPr lang="en-US" sz="3600" dirty="0" smtClean="0"/>
              <a:t> to apply.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134" t="18993" r="13887" b="47198"/>
          <a:stretch/>
        </p:blipFill>
        <p:spPr>
          <a:xfrm>
            <a:off x="1861457" y="1721384"/>
            <a:ext cx="7968343" cy="51366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861457" y="3671187"/>
            <a:ext cx="1143002" cy="394627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" y="3967843"/>
            <a:ext cx="1747157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CLICK ON LINK TO BE REDIRECTED TO </a:t>
            </a:r>
            <a:r>
              <a:rPr lang="en-US" dirty="0" err="1" smtClean="0">
                <a:solidFill>
                  <a:srgbClr val="0070C0"/>
                </a:solidFill>
              </a:rPr>
              <a:t>eTRAKiT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6. The link will take you directly to the application page on </a:t>
            </a:r>
            <a:r>
              <a:rPr lang="en-US" sz="4000" dirty="0" err="1" smtClean="0"/>
              <a:t>eTRAKiT</a:t>
            </a:r>
            <a:r>
              <a:rPr lang="en-US" sz="4000" dirty="0" smtClean="0"/>
              <a:t>. Please read the information before beginning to fill out the application. 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917" t="1222" r="3138" b="50664"/>
          <a:stretch/>
        </p:blipFill>
        <p:spPr>
          <a:xfrm>
            <a:off x="657224" y="2024742"/>
            <a:ext cx="10681237" cy="447402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318173" y="3820886"/>
            <a:ext cx="1126670" cy="317086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44843" y="3459883"/>
            <a:ext cx="1747157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PLEASE READ ALL INFORMATION TO MAKE SURE YOU’RE APPLYING FOR THE RIGHT PERMIT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44" y="0"/>
            <a:ext cx="11556547" cy="165819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7. The beginning of the application is basic information. Please complete all fields that have an asterisk (*) next to it.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586" t="16826" r="8859" b="51532"/>
          <a:stretch/>
        </p:blipFill>
        <p:spPr>
          <a:xfrm>
            <a:off x="275244" y="1658198"/>
            <a:ext cx="11235858" cy="4506686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0800000">
            <a:off x="2955471" y="2563586"/>
            <a:ext cx="440872" cy="3069771"/>
          </a:xfrm>
          <a:prstGeom prst="rightBrac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157" y="3498306"/>
            <a:ext cx="2351313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THESE FIELDS WILL BE MANDATORY TO COMPLETE BEFORE CONTINUING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156633"/>
            <a:ext cx="10772775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9. The second part of the application will involve creating your username and password. Please follow the guidelines when creating both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135" t="25151" r="13193" b="48796"/>
          <a:stretch/>
        </p:blipFill>
        <p:spPr>
          <a:xfrm>
            <a:off x="779199" y="1814831"/>
            <a:ext cx="10567688" cy="46233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959429" y="4474028"/>
            <a:ext cx="1251858" cy="34882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59429" y="3473029"/>
            <a:ext cx="1251858" cy="418614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739243"/>
            <a:ext cx="1959429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FOLLOW THE DIRECTIONS IN ORDER TO MAKE SURE YOUR USERNAME AND PASSWORD ARE ACCEPTED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247</TotalTime>
  <Words>623</Words>
  <Application>Microsoft Office PowerPoint</Application>
  <PresentationFormat>Widescreen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 Light</vt:lpstr>
      <vt:lpstr>Metropolitan</vt:lpstr>
      <vt:lpstr>HOW TO APPLY FOR A  PUBLIC ACCOUNT</vt:lpstr>
      <vt:lpstr>1. Go to the City of Sausalito’s website at  www.sausalito.gov</vt:lpstr>
      <vt:lpstr>2. Under “Departments”, in the Community Development section, click on “Permit Center”.</vt:lpstr>
      <vt:lpstr>3. Under “Permit Center”, click on the “eTRAKiT” icon box.</vt:lpstr>
      <vt:lpstr>4. Through the eTRAKiT information page, click the “Create an Account” icon box.</vt:lpstr>
      <vt:lpstr>5. The first bullet point will list information about the “Public Account” and how to register. Click on the “Create a public account” link to be redirected to eTRAKiT to apply. </vt:lpstr>
      <vt:lpstr>6. The link will take you directly to the application page on eTRAKiT. Please read the information before beginning to fill out the application.  </vt:lpstr>
      <vt:lpstr>7. The beginning of the application is basic information. Please complete all fields that have an asterisk (*) next to it. </vt:lpstr>
      <vt:lpstr>9. The second part of the application will involve creating your username and password. Please follow the guidelines when creating both. </vt:lpstr>
      <vt:lpstr>9. The last part of the application is the security question. Please select the question of your choice. The answer to your question will be case and space sensitive.</vt:lpstr>
      <vt:lpstr>10. When the application is completed, click on the “Create Account” button at the bottom of the screen. </vt:lpstr>
      <vt:lpstr>11. If all information was accepted, the page will be redirected to a confirmation page. Click “Continue” to proceed to your new account.</vt:lpstr>
      <vt:lpstr>12. After clicking “Continue”, the page will redirect to the eTRAKiT homepage. At the very top, the directory bar will list a view different options: </vt:lpstr>
      <vt:lpstr>13. When you are done using eTRAKiT, you may log out by clicking “Logout” at the top of the screen.  </vt:lpstr>
      <vt:lpstr>14. To return to eTRAKiT, you can either save the link or use the link on the City’s eTRAKiT page from the website </vt:lpstr>
      <vt:lpstr>15. Once returned to eTRAKiT, log in by switching the top scroll bar to “Public” </vt:lpstr>
      <vt:lpstr>16. After switching to “Public” login, fill out the text boxes with your username and password and click “Login”</vt:lpstr>
      <vt:lpstr>17. If you forget your password, click the “Forget Password” text next to the login </vt:lpstr>
      <vt:lpstr>19. Click the “Public Registered link </vt:lpstr>
      <vt:lpstr>19. Enter the username you created in the text box and click “Reset password”</vt:lpstr>
      <vt:lpstr>20. You’ll get a notice that an email has been sent to your email attached to the Public Account. Please log into your email for the next step. </vt:lpstr>
      <vt:lpstr>21. The email, sent by noreply@Sausalito.gov, will contain a link to reset your password. </vt:lpstr>
      <vt:lpstr>PowerPoint Presentation</vt:lpstr>
    </vt:vector>
  </TitlesOfParts>
  <Company>City of Sausalito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FOR A  PUBLIC ACCOUNT</dc:title>
  <dc:creator>McKenna Ramiro</dc:creator>
  <cp:lastModifiedBy>McKenna Ramiro</cp:lastModifiedBy>
  <cp:revision>20</cp:revision>
  <dcterms:created xsi:type="dcterms:W3CDTF">2018-06-12T20:29:06Z</dcterms:created>
  <dcterms:modified xsi:type="dcterms:W3CDTF">2018-06-13T20:09:16Z</dcterms:modified>
</cp:coreProperties>
</file>