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06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25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2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9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8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1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8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6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9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7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6DF7CB8-468E-4362-91E4-C06F407090F9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91262A4-1C14-4CCC-B4C0-C1320811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hyperlink" Target="http://sausalito.trakit.net/etrakit/Search/permit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hyperlink" Target="http://sausalito.trakit.net/eTRAKiT/Search/project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ausalito.trakit.net/etrakit/Search/permit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hyperlink" Target="http://sausalito.trakit.net/eTRAKiT/Search/projec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ausalito.trakit.net/etrakit/Search/permi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ausalito.trakit.net/eTRAKiT/Search/projec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HOW TO VIEW</a:t>
            </a:r>
            <a:br>
              <a:rPr lang="en-US" sz="4400" dirty="0" smtClean="0"/>
            </a:br>
            <a:r>
              <a:rPr lang="en-US" dirty="0" smtClean="0"/>
              <a:t>PERMIT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SAUSALITO </a:t>
            </a:r>
            <a:r>
              <a:rPr lang="en-US" dirty="0" err="1" smtClean="0"/>
              <a:t>eTRAKiT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02214" y="0"/>
            <a:ext cx="6189786" cy="6858000"/>
            <a:chOff x="6002214" y="0"/>
            <a:chExt cx="6189786" cy="68580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D0A1C22E-B133-45ED-B226-B1BDEFCF5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2214" y="0"/>
              <a:ext cx="6189786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1431" y="1211530"/>
              <a:ext cx="1251539" cy="47915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7D6A41-BEEB-4EC2-9D6E-B459D06E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2054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Public Account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Permit 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398545-9A68-4DDE-AA90-5676D17B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38" y="1755194"/>
            <a:ext cx="5353576" cy="4421769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hlinkClick r:id="rId4"/>
              </a:rPr>
              <a:t>http://sausalito.trakit.net/etrakit/Search/permit.aspx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GB" sz="2400" dirty="0"/>
              <a:t>elect query field. Search by permit </a:t>
            </a:r>
            <a:r>
              <a:rPr lang="en-GB" sz="2400" dirty="0" smtClean="0"/>
              <a:t>number, address or parcel number.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GB" sz="2400" dirty="0"/>
              <a:t>elect filter parameters. Set the filter to “Equals”, “Begins with”, “Contains”, “At Least”, or “At Most”.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</a:t>
            </a:r>
            <a:r>
              <a:rPr lang="en-GB" sz="2400" dirty="0"/>
              <a:t>enter search term.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on ”SEARCH”.</a:t>
            </a:r>
          </a:p>
          <a:p>
            <a:r>
              <a:rPr lang="en-US" sz="2400" dirty="0"/>
              <a:t>Browse results.</a:t>
            </a:r>
          </a:p>
          <a:p>
            <a:r>
              <a:rPr lang="en-US" sz="2400" dirty="0"/>
              <a:t>The search table can be exported to a spreadsheet.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Circle: Hollow 6">
            <a:extLst>
              <a:ext uri="{FF2B5EF4-FFF2-40B4-BE49-F238E27FC236}">
                <a16:creationId xmlns="" xmlns:a16="http://schemas.microsoft.com/office/drawing/2014/main" id="{44ABB0E2-1BED-4349-A492-96C528EAA9C6}"/>
              </a:ext>
            </a:extLst>
          </p:cNvPr>
          <p:cNvSpPr/>
          <p:nvPr/>
        </p:nvSpPr>
        <p:spPr>
          <a:xfrm>
            <a:off x="10217942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="" xmlns:a16="http://schemas.microsoft.com/office/drawing/2014/main" id="{0C0ECFDF-4FB6-470F-B0C4-A4901EEF8EF1}"/>
              </a:ext>
            </a:extLst>
          </p:cNvPr>
          <p:cNvSpPr/>
          <p:nvPr/>
        </p:nvSpPr>
        <p:spPr>
          <a:xfrm>
            <a:off x="11007947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AB3246-5D4B-4759-8A25-388160738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109" y="1209724"/>
            <a:ext cx="723107" cy="105061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99E4938-4435-44D6-B685-2E50A2DECAF7}"/>
              </a:ext>
            </a:extLst>
          </p:cNvPr>
          <p:cNvGrpSpPr/>
          <p:nvPr/>
        </p:nvGrpSpPr>
        <p:grpSpPr>
          <a:xfrm>
            <a:off x="8765628" y="554302"/>
            <a:ext cx="471025" cy="535771"/>
            <a:chOff x="8765628" y="554302"/>
            <a:chExt cx="471025" cy="535771"/>
          </a:xfrm>
        </p:grpSpPr>
        <p:sp>
          <p:nvSpPr>
            <p:cNvPr id="5" name="Circle: Hollow 4">
              <a:extLst>
                <a:ext uri="{FF2B5EF4-FFF2-40B4-BE49-F238E27FC236}">
                  <a16:creationId xmlns="" xmlns:a16="http://schemas.microsoft.com/office/drawing/2014/main" id="{7F3469F6-2EB8-49BA-AA22-42B6C8BC23AA}"/>
                </a:ext>
              </a:extLst>
            </p:cNvPr>
            <p:cNvSpPr/>
            <p:nvPr/>
          </p:nvSpPr>
          <p:spPr>
            <a:xfrm>
              <a:off x="8842605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52CFA7D7-DC1C-42F3-A5B6-98FE6B842F77}"/>
                </a:ext>
              </a:extLst>
            </p:cNvPr>
            <p:cNvCxnSpPr>
              <a:stCxn id="5" idx="3"/>
            </p:cNvCxnSpPr>
            <p:nvPr/>
          </p:nvCxnSpPr>
          <p:spPr>
            <a:xfrm flipH="1">
              <a:off x="8765628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650B26F-DF49-4412-A200-0A4184585C67}"/>
              </a:ext>
            </a:extLst>
          </p:cNvPr>
          <p:cNvGrpSpPr/>
          <p:nvPr/>
        </p:nvGrpSpPr>
        <p:grpSpPr>
          <a:xfrm>
            <a:off x="9502874" y="554302"/>
            <a:ext cx="414387" cy="535771"/>
            <a:chOff x="9502874" y="554302"/>
            <a:chExt cx="414387" cy="535771"/>
          </a:xfrm>
        </p:grpSpPr>
        <p:sp>
          <p:nvSpPr>
            <p:cNvPr id="6" name="Circle: Hollow 5">
              <a:extLst>
                <a:ext uri="{FF2B5EF4-FFF2-40B4-BE49-F238E27FC236}">
                  <a16:creationId xmlns="" xmlns:a16="http://schemas.microsoft.com/office/drawing/2014/main" id="{51D9AE29-3422-4370-8943-1A38ECBE9CFE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3C5C4C3C-6DF0-456B-8F9F-C36985FCEFEC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3402A296-2917-4D23-95C1-4A89B81C1752}"/>
              </a:ext>
            </a:extLst>
          </p:cNvPr>
          <p:cNvCxnSpPr>
            <a:stCxn id="7" idx="2"/>
          </p:cNvCxnSpPr>
          <p:nvPr/>
        </p:nvCxnSpPr>
        <p:spPr>
          <a:xfrm rot="10800000">
            <a:off x="9917262" y="1209725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AAC0CD29-D809-4396-A9E5-BB47CF9EB113}"/>
              </a:ext>
            </a:extLst>
          </p:cNvPr>
          <p:cNvCxnSpPr>
            <a:stCxn id="8" idx="2"/>
          </p:cNvCxnSpPr>
          <p:nvPr/>
        </p:nvCxnSpPr>
        <p:spPr>
          <a:xfrm rot="10800000">
            <a:off x="10922097" y="1209725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ircle: Hollow 22">
            <a:extLst>
              <a:ext uri="{FF2B5EF4-FFF2-40B4-BE49-F238E27FC236}">
                <a16:creationId xmlns="" xmlns:a16="http://schemas.microsoft.com/office/drawing/2014/main" id="{7D5F55A1-1F7E-471E-9529-ED716D80D4EC}"/>
              </a:ext>
            </a:extLst>
          </p:cNvPr>
          <p:cNvSpPr/>
          <p:nvPr/>
        </p:nvSpPr>
        <p:spPr>
          <a:xfrm>
            <a:off x="10217263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="" xmlns:a16="http://schemas.microsoft.com/office/drawing/2014/main" id="{43E19795-5DAB-4F67-9F14-17ABE243EDB3}"/>
              </a:ext>
            </a:extLst>
          </p:cNvPr>
          <p:cNvSpPr/>
          <p:nvPr/>
        </p:nvSpPr>
        <p:spPr>
          <a:xfrm>
            <a:off x="11007268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D084F7C-BA31-4472-B27F-742F7AD35285}"/>
              </a:ext>
            </a:extLst>
          </p:cNvPr>
          <p:cNvGrpSpPr/>
          <p:nvPr/>
        </p:nvGrpSpPr>
        <p:grpSpPr>
          <a:xfrm>
            <a:off x="9502195" y="554302"/>
            <a:ext cx="414387" cy="535771"/>
            <a:chOff x="9502874" y="554302"/>
            <a:chExt cx="414387" cy="535771"/>
          </a:xfrm>
        </p:grpSpPr>
        <p:sp>
          <p:nvSpPr>
            <p:cNvPr id="26" name="Circle: Hollow 25">
              <a:extLst>
                <a:ext uri="{FF2B5EF4-FFF2-40B4-BE49-F238E27FC236}">
                  <a16:creationId xmlns="" xmlns:a16="http://schemas.microsoft.com/office/drawing/2014/main" id="{8FBD8484-3E01-4E4E-A931-EEEB6F0AFDFB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E800DA3D-2E06-430B-A7A0-B9D289C44548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or: Curved 27">
            <a:extLst>
              <a:ext uri="{FF2B5EF4-FFF2-40B4-BE49-F238E27FC236}">
                <a16:creationId xmlns="" xmlns:a16="http://schemas.microsoft.com/office/drawing/2014/main" id="{3DDEB675-6621-48F6-9C63-2F2DBFA00A71}"/>
              </a:ext>
            </a:extLst>
          </p:cNvPr>
          <p:cNvCxnSpPr>
            <a:stCxn id="23" idx="2"/>
          </p:cNvCxnSpPr>
          <p:nvPr/>
        </p:nvCxnSpPr>
        <p:spPr>
          <a:xfrm rot="10800000">
            <a:off x="9916583" y="1209725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="" xmlns:a16="http://schemas.microsoft.com/office/drawing/2014/main" id="{BA182A3E-3487-499A-ACF0-3481F6E9F3C7}"/>
              </a:ext>
            </a:extLst>
          </p:cNvPr>
          <p:cNvCxnSpPr>
            <a:stCxn id="24" idx="2"/>
          </p:cNvCxnSpPr>
          <p:nvPr/>
        </p:nvCxnSpPr>
        <p:spPr>
          <a:xfrm rot="10800000">
            <a:off x="10921418" y="1209725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214" y="232059"/>
            <a:ext cx="6189786" cy="3158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214" y="222946"/>
            <a:ext cx="6189786" cy="31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95999" y="0"/>
            <a:ext cx="6082029" cy="6858000"/>
            <a:chOff x="6095999" y="0"/>
            <a:chExt cx="6082029" cy="68580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C0C889F-EB9E-4731-910B-E77620C1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99" y="0"/>
              <a:ext cx="6082029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344" y="986278"/>
              <a:ext cx="1247775" cy="1171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F6C61-82B7-4F34-916F-62DC97B8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49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Public Account Project </a:t>
            </a:r>
            <a:r>
              <a:rPr lang="en-US" dirty="0"/>
              <a:t>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54FB38-8483-4336-B2BF-37E0C0DA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65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hlinkClick r:id="rId4"/>
              </a:rPr>
              <a:t>http://sausalito.trakit.net/eTRAKiT/Search/project.aspx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GB" dirty="0"/>
              <a:t>elect query field. Search by Address, Parcel number, Permit Number or Application Date.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GB" dirty="0"/>
              <a:t>elect filter parameters. Set the filter to “Equals”, “Begins with”, “Contains”, “At Least”, or “At Most”.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</a:t>
            </a:r>
            <a:r>
              <a:rPr lang="en-GB" dirty="0"/>
              <a:t>enter search term.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”SEARCH”.</a:t>
            </a:r>
          </a:p>
          <a:p>
            <a:r>
              <a:rPr lang="en-US" dirty="0"/>
              <a:t>Browse results.</a:t>
            </a:r>
          </a:p>
          <a:p>
            <a:r>
              <a:rPr lang="en-US" dirty="0"/>
              <a:t>The search table can be exported to a spreadsheet.</a:t>
            </a:r>
          </a:p>
          <a:p>
            <a:endParaRPr lang="en-GB" dirty="0"/>
          </a:p>
        </p:txBody>
      </p:sp>
      <p:sp>
        <p:nvSpPr>
          <p:cNvPr id="9" name="Circle: Hollow 8">
            <a:extLst>
              <a:ext uri="{FF2B5EF4-FFF2-40B4-BE49-F238E27FC236}">
                <a16:creationId xmlns="" xmlns:a16="http://schemas.microsoft.com/office/drawing/2014/main" id="{1F5A0FE6-5BEF-48F2-ABEE-0EEEE365E7D4}"/>
              </a:ext>
            </a:extLst>
          </p:cNvPr>
          <p:cNvSpPr/>
          <p:nvPr/>
        </p:nvSpPr>
        <p:spPr>
          <a:xfrm>
            <a:off x="10937968" y="1308640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="" xmlns:a16="http://schemas.microsoft.com/office/drawing/2014/main" id="{038DE5E4-1132-4702-9815-951620BDB1B5}"/>
              </a:ext>
            </a:extLst>
          </p:cNvPr>
          <p:cNvSpPr/>
          <p:nvPr/>
        </p:nvSpPr>
        <p:spPr>
          <a:xfrm>
            <a:off x="11727973" y="1308640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6944E4A-C92B-4B53-A251-BD836EF965BD}"/>
              </a:ext>
            </a:extLst>
          </p:cNvPr>
          <p:cNvGrpSpPr/>
          <p:nvPr/>
        </p:nvGrpSpPr>
        <p:grpSpPr>
          <a:xfrm>
            <a:off x="10222900" y="504758"/>
            <a:ext cx="414387" cy="535771"/>
            <a:chOff x="9502874" y="554302"/>
            <a:chExt cx="414387" cy="535771"/>
          </a:xfrm>
        </p:grpSpPr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AB00C7D4-E9BB-495B-AB66-040A78361846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4671F18A-BD9E-4F3F-ACFD-F91712EB88B7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7BE27A61-000D-4035-B1C1-6701C91B8C3B}"/>
              </a:ext>
            </a:extLst>
          </p:cNvPr>
          <p:cNvCxnSpPr>
            <a:stCxn id="9" idx="2"/>
          </p:cNvCxnSpPr>
          <p:nvPr/>
        </p:nvCxnSpPr>
        <p:spPr>
          <a:xfrm rot="10800000">
            <a:off x="10637288" y="1160181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="" xmlns:a16="http://schemas.microsoft.com/office/drawing/2014/main" id="{DAC29E3F-E293-4EAB-AE74-B3358598D5BE}"/>
              </a:ext>
            </a:extLst>
          </p:cNvPr>
          <p:cNvCxnSpPr>
            <a:stCxn id="10" idx="2"/>
          </p:cNvCxnSpPr>
          <p:nvPr/>
        </p:nvCxnSpPr>
        <p:spPr>
          <a:xfrm rot="10800000">
            <a:off x="11642123" y="1160181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1418C55-9C8B-4A6E-B297-DF26D027D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100" y="1142165"/>
            <a:ext cx="723107" cy="1050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183871"/>
            <a:ext cx="6096002" cy="3111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DF05D2-88D8-4103-91F8-38AA63F4ABD0}"/>
              </a:ext>
            </a:extLst>
          </p:cNvPr>
          <p:cNvGrpSpPr/>
          <p:nvPr/>
        </p:nvGrpSpPr>
        <p:grpSpPr>
          <a:xfrm>
            <a:off x="9486333" y="504758"/>
            <a:ext cx="471025" cy="535771"/>
            <a:chOff x="8765628" y="554302"/>
            <a:chExt cx="471025" cy="535771"/>
          </a:xfrm>
        </p:grpSpPr>
        <p:sp>
          <p:nvSpPr>
            <p:cNvPr id="7" name="Circle: Hollow 6">
              <a:extLst>
                <a:ext uri="{FF2B5EF4-FFF2-40B4-BE49-F238E27FC236}">
                  <a16:creationId xmlns="" xmlns:a16="http://schemas.microsoft.com/office/drawing/2014/main" id="{A53AB617-2938-4012-9923-EBDA2854E88A}"/>
                </a:ext>
              </a:extLst>
            </p:cNvPr>
            <p:cNvSpPr/>
            <p:nvPr/>
          </p:nvSpPr>
          <p:spPr>
            <a:xfrm>
              <a:off x="8842605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667B59D2-BBAC-4FF9-A1D2-EF66D1A4F2C3}"/>
                </a:ext>
              </a:extLst>
            </p:cNvPr>
            <p:cNvCxnSpPr>
              <a:stCxn id="7" idx="3"/>
            </p:cNvCxnSpPr>
            <p:nvPr/>
          </p:nvCxnSpPr>
          <p:spPr>
            <a:xfrm flipH="1">
              <a:off x="8765628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0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B8D4F2-9CE2-4420-A0C3-19C1FD41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Registered </a:t>
            </a:r>
            <a:r>
              <a:rPr lang="en-US" dirty="0" smtClean="0"/>
              <a:t>Professional Account </a:t>
            </a:r>
            <a:r>
              <a:rPr lang="en-US" dirty="0"/>
              <a:t>Search </a:t>
            </a:r>
            <a:r>
              <a:rPr lang="en-US" dirty="0" smtClean="0"/>
              <a:t>Function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A6165B-4444-482B-9C01-873183B7B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first log in on your registered </a:t>
            </a:r>
            <a:r>
              <a:rPr lang="en-US" dirty="0" smtClean="0"/>
              <a:t>professional account</a:t>
            </a:r>
            <a:r>
              <a:rPr lang="en-US" dirty="0"/>
              <a:t>.</a:t>
            </a:r>
          </a:p>
          <a:p>
            <a:r>
              <a:rPr lang="en-US" dirty="0"/>
              <a:t>L</a:t>
            </a:r>
            <a:r>
              <a:rPr lang="en-GB" dirty="0" err="1"/>
              <a:t>ook</a:t>
            </a:r>
            <a:r>
              <a:rPr lang="en-GB" dirty="0"/>
              <a:t> up permit information based on </a:t>
            </a:r>
            <a:r>
              <a:rPr lang="en-GB" dirty="0" smtClean="0"/>
              <a:t>permit </a:t>
            </a:r>
            <a:r>
              <a:rPr lang="en-GB" dirty="0"/>
              <a:t>number, address permit type, property owner, parcel number, or description</a:t>
            </a:r>
          </a:p>
          <a:p>
            <a:r>
              <a:rPr lang="en-US" dirty="0"/>
              <a:t>L</a:t>
            </a:r>
            <a:r>
              <a:rPr lang="en-GB" dirty="0" err="1"/>
              <a:t>ook</a:t>
            </a:r>
            <a:r>
              <a:rPr lang="en-GB" dirty="0"/>
              <a:t> up project information based on address or project number. </a:t>
            </a:r>
          </a:p>
          <a:p>
            <a:r>
              <a:rPr lang="en-GB" dirty="0"/>
              <a:t>Your search table can be exported to excel.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A1C22E-B133-45ED-B226-B1BDEFCF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736" y="0"/>
            <a:ext cx="61897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7D6A41-BEEB-4EC2-9D6E-B459D06E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2054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Professional Account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Permit 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398545-9A68-4DDE-AA90-5676D17B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38" y="1755194"/>
            <a:ext cx="5353576" cy="4421769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hlinkClick r:id="rId3"/>
              </a:rPr>
              <a:t>http://sausalito.trakit.net/etrakit/Search/permit.aspx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GB" sz="2400" dirty="0"/>
              <a:t>elect query field. Search by permit </a:t>
            </a:r>
            <a:r>
              <a:rPr lang="en-GB" sz="2400" dirty="0" smtClean="0"/>
              <a:t>number, address permit type, property owner, parcel number, or description.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GB" sz="2400" dirty="0"/>
              <a:t>elect filter parameters. Set the filter to “Equals”, “Begins with”, “Contains”, “At Least”, or “At Most”.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</a:t>
            </a:r>
            <a:r>
              <a:rPr lang="en-GB" sz="2400" dirty="0"/>
              <a:t>enter search term.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on ”SEARCH”.</a:t>
            </a:r>
          </a:p>
          <a:p>
            <a:r>
              <a:rPr lang="en-US" sz="2400" dirty="0"/>
              <a:t>Browse results.</a:t>
            </a:r>
          </a:p>
          <a:p>
            <a:r>
              <a:rPr lang="en-US" sz="2400" dirty="0"/>
              <a:t>The search table can be exported to a spreadsheet.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Circle: Hollow 6">
            <a:extLst>
              <a:ext uri="{FF2B5EF4-FFF2-40B4-BE49-F238E27FC236}">
                <a16:creationId xmlns="" xmlns:a16="http://schemas.microsoft.com/office/drawing/2014/main" id="{44ABB0E2-1BED-4349-A492-96C528EAA9C6}"/>
              </a:ext>
            </a:extLst>
          </p:cNvPr>
          <p:cNvSpPr/>
          <p:nvPr/>
        </p:nvSpPr>
        <p:spPr>
          <a:xfrm>
            <a:off x="10217942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="" xmlns:a16="http://schemas.microsoft.com/office/drawing/2014/main" id="{0C0ECFDF-4FB6-470F-B0C4-A4901EEF8EF1}"/>
              </a:ext>
            </a:extLst>
          </p:cNvPr>
          <p:cNvSpPr/>
          <p:nvPr/>
        </p:nvSpPr>
        <p:spPr>
          <a:xfrm>
            <a:off x="11007947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AB3246-5D4B-4759-8A25-388160738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109" y="1209724"/>
            <a:ext cx="723107" cy="105061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99E4938-4435-44D6-B685-2E50A2DECAF7}"/>
              </a:ext>
            </a:extLst>
          </p:cNvPr>
          <p:cNvGrpSpPr/>
          <p:nvPr/>
        </p:nvGrpSpPr>
        <p:grpSpPr>
          <a:xfrm>
            <a:off x="8765628" y="554302"/>
            <a:ext cx="471025" cy="535771"/>
            <a:chOff x="8765628" y="554302"/>
            <a:chExt cx="471025" cy="535771"/>
          </a:xfrm>
        </p:grpSpPr>
        <p:sp>
          <p:nvSpPr>
            <p:cNvPr id="5" name="Circle: Hollow 4">
              <a:extLst>
                <a:ext uri="{FF2B5EF4-FFF2-40B4-BE49-F238E27FC236}">
                  <a16:creationId xmlns="" xmlns:a16="http://schemas.microsoft.com/office/drawing/2014/main" id="{7F3469F6-2EB8-49BA-AA22-42B6C8BC23AA}"/>
                </a:ext>
              </a:extLst>
            </p:cNvPr>
            <p:cNvSpPr/>
            <p:nvPr/>
          </p:nvSpPr>
          <p:spPr>
            <a:xfrm>
              <a:off x="8842605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52CFA7D7-DC1C-42F3-A5B6-98FE6B842F77}"/>
                </a:ext>
              </a:extLst>
            </p:cNvPr>
            <p:cNvCxnSpPr>
              <a:stCxn id="5" idx="3"/>
            </p:cNvCxnSpPr>
            <p:nvPr/>
          </p:nvCxnSpPr>
          <p:spPr>
            <a:xfrm flipH="1">
              <a:off x="8765628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650B26F-DF49-4412-A200-0A4184585C67}"/>
              </a:ext>
            </a:extLst>
          </p:cNvPr>
          <p:cNvGrpSpPr/>
          <p:nvPr/>
        </p:nvGrpSpPr>
        <p:grpSpPr>
          <a:xfrm>
            <a:off x="9502874" y="554302"/>
            <a:ext cx="414387" cy="535771"/>
            <a:chOff x="9502874" y="554302"/>
            <a:chExt cx="414387" cy="535771"/>
          </a:xfrm>
        </p:grpSpPr>
        <p:sp>
          <p:nvSpPr>
            <p:cNvPr id="6" name="Circle: Hollow 5">
              <a:extLst>
                <a:ext uri="{FF2B5EF4-FFF2-40B4-BE49-F238E27FC236}">
                  <a16:creationId xmlns="" xmlns:a16="http://schemas.microsoft.com/office/drawing/2014/main" id="{51D9AE29-3422-4370-8943-1A38ECBE9CFE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3C5C4C3C-6DF0-456B-8F9F-C36985FCEFEC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3402A296-2917-4D23-95C1-4A89B81C1752}"/>
              </a:ext>
            </a:extLst>
          </p:cNvPr>
          <p:cNvCxnSpPr>
            <a:stCxn id="7" idx="2"/>
          </p:cNvCxnSpPr>
          <p:nvPr/>
        </p:nvCxnSpPr>
        <p:spPr>
          <a:xfrm rot="10800000">
            <a:off x="9917262" y="1209725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AAC0CD29-D809-4396-A9E5-BB47CF9EB113}"/>
              </a:ext>
            </a:extLst>
          </p:cNvPr>
          <p:cNvCxnSpPr>
            <a:stCxn id="8" idx="2"/>
          </p:cNvCxnSpPr>
          <p:nvPr/>
        </p:nvCxnSpPr>
        <p:spPr>
          <a:xfrm rot="10800000">
            <a:off x="10922097" y="1209725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ircle: Hollow 22">
            <a:extLst>
              <a:ext uri="{FF2B5EF4-FFF2-40B4-BE49-F238E27FC236}">
                <a16:creationId xmlns="" xmlns:a16="http://schemas.microsoft.com/office/drawing/2014/main" id="{7D5F55A1-1F7E-471E-9529-ED716D80D4EC}"/>
              </a:ext>
            </a:extLst>
          </p:cNvPr>
          <p:cNvSpPr/>
          <p:nvPr/>
        </p:nvSpPr>
        <p:spPr>
          <a:xfrm>
            <a:off x="10217263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="" xmlns:a16="http://schemas.microsoft.com/office/drawing/2014/main" id="{43E19795-5DAB-4F67-9F14-17ABE243EDB3}"/>
              </a:ext>
            </a:extLst>
          </p:cNvPr>
          <p:cNvSpPr/>
          <p:nvPr/>
        </p:nvSpPr>
        <p:spPr>
          <a:xfrm>
            <a:off x="11007268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D084F7C-BA31-4472-B27F-742F7AD35285}"/>
              </a:ext>
            </a:extLst>
          </p:cNvPr>
          <p:cNvGrpSpPr/>
          <p:nvPr/>
        </p:nvGrpSpPr>
        <p:grpSpPr>
          <a:xfrm>
            <a:off x="9502195" y="554302"/>
            <a:ext cx="414387" cy="535771"/>
            <a:chOff x="9502874" y="554302"/>
            <a:chExt cx="414387" cy="535771"/>
          </a:xfrm>
        </p:grpSpPr>
        <p:sp>
          <p:nvSpPr>
            <p:cNvPr id="26" name="Circle: Hollow 25">
              <a:extLst>
                <a:ext uri="{FF2B5EF4-FFF2-40B4-BE49-F238E27FC236}">
                  <a16:creationId xmlns="" xmlns:a16="http://schemas.microsoft.com/office/drawing/2014/main" id="{8FBD8484-3E01-4E4E-A931-EEEB6F0AFDFB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E800DA3D-2E06-430B-A7A0-B9D289C44548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or: Curved 27">
            <a:extLst>
              <a:ext uri="{FF2B5EF4-FFF2-40B4-BE49-F238E27FC236}">
                <a16:creationId xmlns="" xmlns:a16="http://schemas.microsoft.com/office/drawing/2014/main" id="{3DDEB675-6621-48F6-9C63-2F2DBFA00A71}"/>
              </a:ext>
            </a:extLst>
          </p:cNvPr>
          <p:cNvCxnSpPr>
            <a:stCxn id="23" idx="2"/>
          </p:cNvCxnSpPr>
          <p:nvPr/>
        </p:nvCxnSpPr>
        <p:spPr>
          <a:xfrm rot="10800000">
            <a:off x="9916583" y="1209725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="" xmlns:a16="http://schemas.microsoft.com/office/drawing/2014/main" id="{BA182A3E-3487-499A-ACF0-3481F6E9F3C7}"/>
              </a:ext>
            </a:extLst>
          </p:cNvPr>
          <p:cNvCxnSpPr>
            <a:stCxn id="24" idx="2"/>
          </p:cNvCxnSpPr>
          <p:nvPr/>
        </p:nvCxnSpPr>
        <p:spPr>
          <a:xfrm rot="10800000">
            <a:off x="10921418" y="1209725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214" y="232059"/>
            <a:ext cx="6189786" cy="3158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214" y="222946"/>
            <a:ext cx="6189786" cy="315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228" y="1209724"/>
            <a:ext cx="1265846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95999" y="0"/>
            <a:ext cx="6082029" cy="6858000"/>
            <a:chOff x="6095999" y="0"/>
            <a:chExt cx="6082029" cy="68580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C0C889F-EB9E-4731-910B-E77620C1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99" y="0"/>
              <a:ext cx="6082029" cy="6858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3334" y="1133407"/>
              <a:ext cx="1404745" cy="13049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F6C61-82B7-4F34-916F-62DC97B8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49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Professional Account Project </a:t>
            </a:r>
            <a:r>
              <a:rPr lang="en-US" dirty="0"/>
              <a:t>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54FB38-8483-4336-B2BF-37E0C0DA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65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hlinkClick r:id="rId4"/>
              </a:rPr>
              <a:t>http://sausalito.trakit.net/eTRAKiT/Search/project.aspx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GB" dirty="0"/>
              <a:t>elect query field. Search by Address, Parcel number, Permit Number or Application Date.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GB" dirty="0"/>
              <a:t>elect filter parameters. Set the filter to “Equals”, “Begins with”, “Contains”, “At Least”, or “At Most”.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</a:t>
            </a:r>
            <a:r>
              <a:rPr lang="en-GB" dirty="0"/>
              <a:t>enter search term.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”SEARCH”.</a:t>
            </a:r>
          </a:p>
          <a:p>
            <a:r>
              <a:rPr lang="en-US" dirty="0"/>
              <a:t>Browse results.</a:t>
            </a:r>
          </a:p>
          <a:p>
            <a:r>
              <a:rPr lang="en-US" dirty="0"/>
              <a:t>The search table can be exported to a spreadsheet.</a:t>
            </a:r>
          </a:p>
          <a:p>
            <a:endParaRPr lang="en-GB" dirty="0"/>
          </a:p>
        </p:txBody>
      </p:sp>
      <p:sp>
        <p:nvSpPr>
          <p:cNvPr id="9" name="Circle: Hollow 8">
            <a:extLst>
              <a:ext uri="{FF2B5EF4-FFF2-40B4-BE49-F238E27FC236}">
                <a16:creationId xmlns="" xmlns:a16="http://schemas.microsoft.com/office/drawing/2014/main" id="{1F5A0FE6-5BEF-48F2-ABEE-0EEEE365E7D4}"/>
              </a:ext>
            </a:extLst>
          </p:cNvPr>
          <p:cNvSpPr/>
          <p:nvPr/>
        </p:nvSpPr>
        <p:spPr>
          <a:xfrm>
            <a:off x="10937968" y="1308640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="" xmlns:a16="http://schemas.microsoft.com/office/drawing/2014/main" id="{038DE5E4-1132-4702-9815-951620BDB1B5}"/>
              </a:ext>
            </a:extLst>
          </p:cNvPr>
          <p:cNvSpPr/>
          <p:nvPr/>
        </p:nvSpPr>
        <p:spPr>
          <a:xfrm>
            <a:off x="11727973" y="1308640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6944E4A-C92B-4B53-A251-BD836EF965BD}"/>
              </a:ext>
            </a:extLst>
          </p:cNvPr>
          <p:cNvGrpSpPr/>
          <p:nvPr/>
        </p:nvGrpSpPr>
        <p:grpSpPr>
          <a:xfrm>
            <a:off x="10222900" y="504758"/>
            <a:ext cx="414387" cy="535771"/>
            <a:chOff x="9502874" y="554302"/>
            <a:chExt cx="414387" cy="535771"/>
          </a:xfrm>
        </p:grpSpPr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AB00C7D4-E9BB-495B-AB66-040A78361846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4671F18A-BD9E-4F3F-ACFD-F91712EB88B7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7BE27A61-000D-4035-B1C1-6701C91B8C3B}"/>
              </a:ext>
            </a:extLst>
          </p:cNvPr>
          <p:cNvCxnSpPr>
            <a:stCxn id="9" idx="2"/>
          </p:cNvCxnSpPr>
          <p:nvPr/>
        </p:nvCxnSpPr>
        <p:spPr>
          <a:xfrm rot="10800000">
            <a:off x="10637288" y="1160181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="" xmlns:a16="http://schemas.microsoft.com/office/drawing/2014/main" id="{DAC29E3F-E293-4EAB-AE74-B3358598D5BE}"/>
              </a:ext>
            </a:extLst>
          </p:cNvPr>
          <p:cNvCxnSpPr>
            <a:stCxn id="10" idx="2"/>
          </p:cNvCxnSpPr>
          <p:nvPr/>
        </p:nvCxnSpPr>
        <p:spPr>
          <a:xfrm rot="10800000">
            <a:off x="11642123" y="1160181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1418C55-9C8B-4A6E-B297-DF26D027D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100" y="1142165"/>
            <a:ext cx="723107" cy="1050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183871"/>
            <a:ext cx="6096002" cy="3111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DF05D2-88D8-4103-91F8-38AA63F4ABD0}"/>
              </a:ext>
            </a:extLst>
          </p:cNvPr>
          <p:cNvGrpSpPr/>
          <p:nvPr/>
        </p:nvGrpSpPr>
        <p:grpSpPr>
          <a:xfrm>
            <a:off x="9486333" y="504758"/>
            <a:ext cx="471025" cy="535771"/>
            <a:chOff x="8765628" y="554302"/>
            <a:chExt cx="471025" cy="535771"/>
          </a:xfrm>
        </p:grpSpPr>
        <p:sp>
          <p:nvSpPr>
            <p:cNvPr id="7" name="Circle: Hollow 6">
              <a:extLst>
                <a:ext uri="{FF2B5EF4-FFF2-40B4-BE49-F238E27FC236}">
                  <a16:creationId xmlns="" xmlns:a16="http://schemas.microsoft.com/office/drawing/2014/main" id="{A53AB617-2938-4012-9923-EBDA2854E88A}"/>
                </a:ext>
              </a:extLst>
            </p:cNvPr>
            <p:cNvSpPr/>
            <p:nvPr/>
          </p:nvSpPr>
          <p:spPr>
            <a:xfrm>
              <a:off x="8842605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667B59D2-BBAC-4FF9-A1D2-EF66D1A4F2C3}"/>
                </a:ext>
              </a:extLst>
            </p:cNvPr>
            <p:cNvCxnSpPr>
              <a:stCxn id="7" idx="3"/>
            </p:cNvCxnSpPr>
            <p:nvPr/>
          </p:nvCxnSpPr>
          <p:spPr>
            <a:xfrm flipH="1">
              <a:off x="8765628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99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71" y="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Go </a:t>
            </a:r>
            <a:r>
              <a:rPr lang="en-US" dirty="0" smtClean="0"/>
              <a:t>to the City of Sausalito’s website at</a:t>
            </a:r>
            <a:br>
              <a:rPr lang="en-US" dirty="0" smtClean="0"/>
            </a:br>
            <a:r>
              <a:rPr lang="en-US" dirty="0" smtClean="0"/>
              <a:t> www.sausalito.gov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32" t="1222" r="16107" b="32406"/>
          <a:stretch/>
        </p:blipFill>
        <p:spPr>
          <a:xfrm>
            <a:off x="2394175" y="1491574"/>
            <a:ext cx="6684512" cy="51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0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Under </a:t>
            </a:r>
            <a:r>
              <a:rPr lang="en-US" sz="4000" dirty="0" smtClean="0"/>
              <a:t>“Departments”, in the Community Development section, click on “Permit Center”.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77" t="1" r="22729" b="64535"/>
          <a:stretch/>
        </p:blipFill>
        <p:spPr>
          <a:xfrm>
            <a:off x="1331874" y="1422944"/>
            <a:ext cx="9423470" cy="48798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164286" y="3081142"/>
            <a:ext cx="1208314" cy="783771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294913" y="5206167"/>
            <a:ext cx="898073" cy="775384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68443" y="4774466"/>
            <a:ext cx="12573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CLICK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2600" y="2754667"/>
            <a:ext cx="197834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PLACE MOUSE OVER TO OPEN SCROLL LIST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Under </a:t>
            </a:r>
            <a:r>
              <a:rPr lang="en-US" dirty="0" smtClean="0"/>
              <a:t>“Permit Center”, click on the “</a:t>
            </a:r>
            <a:r>
              <a:rPr lang="en-US" dirty="0" err="1" smtClean="0"/>
              <a:t>eTRAKiT</a:t>
            </a:r>
            <a:r>
              <a:rPr lang="en-US" dirty="0" smtClean="0"/>
              <a:t>” icon box.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25" t="24629" r="6778" b="16423"/>
          <a:stretch/>
        </p:blipFill>
        <p:spPr>
          <a:xfrm>
            <a:off x="1710926" y="1452079"/>
            <a:ext cx="8665370" cy="540592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06486" y="4490357"/>
            <a:ext cx="1273629" cy="219853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smtClean="0"/>
              <a:t>Click </a:t>
            </a:r>
            <a:r>
              <a:rPr lang="en-US" sz="4800" dirty="0" smtClean="0"/>
              <a:t>the “Go to </a:t>
            </a:r>
            <a:r>
              <a:rPr lang="en-US" sz="4800" dirty="0" err="1" smtClean="0"/>
              <a:t>eTRAKiT</a:t>
            </a:r>
            <a:r>
              <a:rPr lang="en-US" sz="4800" dirty="0" smtClean="0"/>
              <a:t>” icon box to redirect you to the </a:t>
            </a:r>
            <a:r>
              <a:rPr lang="en-US" sz="4800" dirty="0" err="1" smtClean="0"/>
              <a:t>eTRAKiT</a:t>
            </a:r>
            <a:r>
              <a:rPr lang="en-US" sz="4800" dirty="0" smtClean="0"/>
              <a:t> website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10" t="24821" r="6528" b="27307"/>
          <a:stretch/>
        </p:blipFill>
        <p:spPr>
          <a:xfrm>
            <a:off x="1930400" y="2273299"/>
            <a:ext cx="8026400" cy="402738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44586" y="3664857"/>
            <a:ext cx="1273629" cy="219853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A44157-1B41-433E-BF84-A4469849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Anonymous Search </a:t>
            </a:r>
            <a:r>
              <a:rPr lang="en-GB" dirty="0" smtClean="0"/>
              <a:t>Capability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E7E52C-8022-4964-B59C-814DEDE7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GB" dirty="0" err="1"/>
              <a:t>ook</a:t>
            </a:r>
            <a:r>
              <a:rPr lang="en-GB" dirty="0"/>
              <a:t> up permit information based on address, parcel number, or permit number. You can view permit info, site info, contacts, fees, conditions, and reviews.</a:t>
            </a:r>
          </a:p>
          <a:p>
            <a:r>
              <a:rPr lang="en-US" dirty="0"/>
              <a:t>L</a:t>
            </a:r>
            <a:r>
              <a:rPr lang="en-GB" dirty="0" err="1"/>
              <a:t>ook</a:t>
            </a:r>
            <a:r>
              <a:rPr lang="en-GB" dirty="0"/>
              <a:t> up project information based on address or project number. You can view permit info, site info, contacts, fees, conditions, and reviews.</a:t>
            </a:r>
          </a:p>
          <a:p>
            <a:r>
              <a:rPr lang="en-GB" dirty="0"/>
              <a:t>Your search table can be exported to excel.  </a:t>
            </a:r>
          </a:p>
        </p:txBody>
      </p:sp>
    </p:spTree>
    <p:extLst>
      <p:ext uri="{BB962C8B-B14F-4D97-AF65-F5344CB8AC3E}">
        <p14:creationId xmlns:p14="http://schemas.microsoft.com/office/powerpoint/2010/main" val="6932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7D6A41-BEEB-4EC2-9D6E-B459D06E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2054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Anonymous </a:t>
            </a:r>
            <a:br>
              <a:rPr lang="en-US" dirty="0"/>
            </a:br>
            <a:r>
              <a:rPr lang="en-US" dirty="0"/>
              <a:t>Permit 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398545-9A68-4DDE-AA90-5676D17B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38" y="1755194"/>
            <a:ext cx="5353576" cy="4421769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hlinkClick r:id="rId2"/>
              </a:rPr>
              <a:t>http://sausalito.trakit.net/etrakit/Search/permit.aspx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GB" sz="2400" dirty="0"/>
              <a:t>elect query field. Search by permit number or by address.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GB" sz="2400" dirty="0"/>
              <a:t>elect filter parameters. Set the filter to “Equals”, “Begins with”, “Contains”, “At Least”, or “At Most”.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</a:t>
            </a:r>
            <a:r>
              <a:rPr lang="en-GB" sz="2400" dirty="0"/>
              <a:t>enter search term.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on ”SEARCH”.</a:t>
            </a:r>
          </a:p>
          <a:p>
            <a:r>
              <a:rPr lang="en-US" sz="2400" dirty="0"/>
              <a:t>Browse results.</a:t>
            </a:r>
          </a:p>
          <a:p>
            <a:r>
              <a:rPr lang="en-US" sz="2400" dirty="0"/>
              <a:t>The search table can be exported to a spreadsheet.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A1C22E-B133-45ED-B226-B1BDEFCF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14" y="0"/>
            <a:ext cx="6189786" cy="6858000"/>
          </a:xfrm>
          <a:prstGeom prst="rect">
            <a:avLst/>
          </a:prstGeom>
        </p:spPr>
      </p:pic>
      <p:sp>
        <p:nvSpPr>
          <p:cNvPr id="7" name="Circle: Hollow 6">
            <a:extLst>
              <a:ext uri="{FF2B5EF4-FFF2-40B4-BE49-F238E27FC236}">
                <a16:creationId xmlns="" xmlns:a16="http://schemas.microsoft.com/office/drawing/2014/main" id="{44ABB0E2-1BED-4349-A492-96C528EAA9C6}"/>
              </a:ext>
            </a:extLst>
          </p:cNvPr>
          <p:cNvSpPr/>
          <p:nvPr/>
        </p:nvSpPr>
        <p:spPr>
          <a:xfrm>
            <a:off x="10217942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="" xmlns:a16="http://schemas.microsoft.com/office/drawing/2014/main" id="{0C0ECFDF-4FB6-470F-B0C4-A4901EEF8EF1}"/>
              </a:ext>
            </a:extLst>
          </p:cNvPr>
          <p:cNvSpPr/>
          <p:nvPr/>
        </p:nvSpPr>
        <p:spPr>
          <a:xfrm>
            <a:off x="11007947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58563E0-AD04-4186-8A45-CDC8972DD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906" y="1209724"/>
            <a:ext cx="557699" cy="438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AB3246-5D4B-4759-8A25-388160738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109" y="1209724"/>
            <a:ext cx="723107" cy="105061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99E4938-4435-44D6-B685-2E50A2DECAF7}"/>
              </a:ext>
            </a:extLst>
          </p:cNvPr>
          <p:cNvGrpSpPr/>
          <p:nvPr/>
        </p:nvGrpSpPr>
        <p:grpSpPr>
          <a:xfrm>
            <a:off x="8765628" y="554302"/>
            <a:ext cx="471025" cy="535771"/>
            <a:chOff x="8765628" y="554302"/>
            <a:chExt cx="471025" cy="535771"/>
          </a:xfrm>
        </p:grpSpPr>
        <p:sp>
          <p:nvSpPr>
            <p:cNvPr id="5" name="Circle: Hollow 4">
              <a:extLst>
                <a:ext uri="{FF2B5EF4-FFF2-40B4-BE49-F238E27FC236}">
                  <a16:creationId xmlns="" xmlns:a16="http://schemas.microsoft.com/office/drawing/2014/main" id="{7F3469F6-2EB8-49BA-AA22-42B6C8BC23AA}"/>
                </a:ext>
              </a:extLst>
            </p:cNvPr>
            <p:cNvSpPr/>
            <p:nvPr/>
          </p:nvSpPr>
          <p:spPr>
            <a:xfrm>
              <a:off x="8842605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52CFA7D7-DC1C-42F3-A5B6-98FE6B842F77}"/>
                </a:ext>
              </a:extLst>
            </p:cNvPr>
            <p:cNvCxnSpPr>
              <a:stCxn id="5" idx="3"/>
            </p:cNvCxnSpPr>
            <p:nvPr/>
          </p:nvCxnSpPr>
          <p:spPr>
            <a:xfrm flipH="1">
              <a:off x="8765628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650B26F-DF49-4412-A200-0A4184585C67}"/>
              </a:ext>
            </a:extLst>
          </p:cNvPr>
          <p:cNvGrpSpPr/>
          <p:nvPr/>
        </p:nvGrpSpPr>
        <p:grpSpPr>
          <a:xfrm>
            <a:off x="9502874" y="554302"/>
            <a:ext cx="414387" cy="535771"/>
            <a:chOff x="9502874" y="554302"/>
            <a:chExt cx="414387" cy="535771"/>
          </a:xfrm>
        </p:grpSpPr>
        <p:sp>
          <p:nvSpPr>
            <p:cNvPr id="6" name="Circle: Hollow 5">
              <a:extLst>
                <a:ext uri="{FF2B5EF4-FFF2-40B4-BE49-F238E27FC236}">
                  <a16:creationId xmlns="" xmlns:a16="http://schemas.microsoft.com/office/drawing/2014/main" id="{51D9AE29-3422-4370-8943-1A38ECBE9CFE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3C5C4C3C-6DF0-456B-8F9F-C36985FCEFEC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3402A296-2917-4D23-95C1-4A89B81C1752}"/>
              </a:ext>
            </a:extLst>
          </p:cNvPr>
          <p:cNvCxnSpPr>
            <a:stCxn id="7" idx="2"/>
          </p:cNvCxnSpPr>
          <p:nvPr/>
        </p:nvCxnSpPr>
        <p:spPr>
          <a:xfrm rot="10800000">
            <a:off x="9917262" y="1209725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AAC0CD29-D809-4396-A9E5-BB47CF9EB113}"/>
              </a:ext>
            </a:extLst>
          </p:cNvPr>
          <p:cNvCxnSpPr>
            <a:stCxn id="8" idx="2"/>
          </p:cNvCxnSpPr>
          <p:nvPr/>
        </p:nvCxnSpPr>
        <p:spPr>
          <a:xfrm rot="10800000">
            <a:off x="10922097" y="1209725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ircle: Hollow 22">
            <a:extLst>
              <a:ext uri="{FF2B5EF4-FFF2-40B4-BE49-F238E27FC236}">
                <a16:creationId xmlns="" xmlns:a16="http://schemas.microsoft.com/office/drawing/2014/main" id="{7D5F55A1-1F7E-471E-9529-ED716D80D4EC}"/>
              </a:ext>
            </a:extLst>
          </p:cNvPr>
          <p:cNvSpPr/>
          <p:nvPr/>
        </p:nvSpPr>
        <p:spPr>
          <a:xfrm>
            <a:off x="10217263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="" xmlns:a16="http://schemas.microsoft.com/office/drawing/2014/main" id="{43E19795-5DAB-4F67-9F14-17ABE243EDB3}"/>
              </a:ext>
            </a:extLst>
          </p:cNvPr>
          <p:cNvSpPr/>
          <p:nvPr/>
        </p:nvSpPr>
        <p:spPr>
          <a:xfrm>
            <a:off x="11007268" y="1358184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D084F7C-BA31-4472-B27F-742F7AD35285}"/>
              </a:ext>
            </a:extLst>
          </p:cNvPr>
          <p:cNvGrpSpPr/>
          <p:nvPr/>
        </p:nvGrpSpPr>
        <p:grpSpPr>
          <a:xfrm>
            <a:off x="9502195" y="554302"/>
            <a:ext cx="414387" cy="535771"/>
            <a:chOff x="9502874" y="554302"/>
            <a:chExt cx="414387" cy="535771"/>
          </a:xfrm>
        </p:grpSpPr>
        <p:sp>
          <p:nvSpPr>
            <p:cNvPr id="26" name="Circle: Hollow 25">
              <a:extLst>
                <a:ext uri="{FF2B5EF4-FFF2-40B4-BE49-F238E27FC236}">
                  <a16:creationId xmlns="" xmlns:a16="http://schemas.microsoft.com/office/drawing/2014/main" id="{8FBD8484-3E01-4E4E-A931-EEEB6F0AFDFB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E800DA3D-2E06-430B-A7A0-B9D289C44548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or: Curved 27">
            <a:extLst>
              <a:ext uri="{FF2B5EF4-FFF2-40B4-BE49-F238E27FC236}">
                <a16:creationId xmlns="" xmlns:a16="http://schemas.microsoft.com/office/drawing/2014/main" id="{3DDEB675-6621-48F6-9C63-2F2DBFA00A71}"/>
              </a:ext>
            </a:extLst>
          </p:cNvPr>
          <p:cNvCxnSpPr>
            <a:stCxn id="23" idx="2"/>
          </p:cNvCxnSpPr>
          <p:nvPr/>
        </p:nvCxnSpPr>
        <p:spPr>
          <a:xfrm rot="10800000">
            <a:off x="9916583" y="1209725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="" xmlns:a16="http://schemas.microsoft.com/office/drawing/2014/main" id="{BA182A3E-3487-499A-ACF0-3481F6E9F3C7}"/>
              </a:ext>
            </a:extLst>
          </p:cNvPr>
          <p:cNvCxnSpPr>
            <a:stCxn id="24" idx="2"/>
          </p:cNvCxnSpPr>
          <p:nvPr/>
        </p:nvCxnSpPr>
        <p:spPr>
          <a:xfrm rot="10800000">
            <a:off x="10921418" y="1209725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0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F6C61-82B7-4F34-916F-62DC97B8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Anonymous Project 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54FB38-8483-4336-B2BF-37E0C0DA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65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hlinkClick r:id="rId2"/>
              </a:rPr>
              <a:t>http://sausalito.trakit.net/eTRAKiT/Search/project.aspx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GB" dirty="0"/>
              <a:t>elect query field. Search by Address, Parcel number, Permit Number or Application Date.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GB" dirty="0"/>
              <a:t>elect filter parameters. Set the filter to “Equals”, “Begins with”, “Contains”, “At Least”, or “At Most”.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</a:t>
            </a:r>
            <a:r>
              <a:rPr lang="en-GB" dirty="0"/>
              <a:t>enter search term.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”SEARCH”.</a:t>
            </a:r>
          </a:p>
          <a:p>
            <a:r>
              <a:rPr lang="en-US" dirty="0"/>
              <a:t>Browse results.</a:t>
            </a:r>
          </a:p>
          <a:p>
            <a:r>
              <a:rPr lang="en-US" dirty="0"/>
              <a:t>The search table can be exported to a spreadsheet.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0C889F-EB9E-4731-910B-E77620C1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608202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DF05D2-88D8-4103-91F8-38AA63F4ABD0}"/>
              </a:ext>
            </a:extLst>
          </p:cNvPr>
          <p:cNvGrpSpPr/>
          <p:nvPr/>
        </p:nvGrpSpPr>
        <p:grpSpPr>
          <a:xfrm>
            <a:off x="9486333" y="504758"/>
            <a:ext cx="471025" cy="535771"/>
            <a:chOff x="8765628" y="554302"/>
            <a:chExt cx="471025" cy="535771"/>
          </a:xfrm>
        </p:grpSpPr>
        <p:sp>
          <p:nvSpPr>
            <p:cNvPr id="7" name="Circle: Hollow 6">
              <a:extLst>
                <a:ext uri="{FF2B5EF4-FFF2-40B4-BE49-F238E27FC236}">
                  <a16:creationId xmlns="" xmlns:a16="http://schemas.microsoft.com/office/drawing/2014/main" id="{A53AB617-2938-4012-9923-EBDA2854E88A}"/>
                </a:ext>
              </a:extLst>
            </p:cNvPr>
            <p:cNvSpPr/>
            <p:nvPr/>
          </p:nvSpPr>
          <p:spPr>
            <a:xfrm>
              <a:off x="8842605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667B59D2-BBAC-4FF9-A1D2-EF66D1A4F2C3}"/>
                </a:ext>
              </a:extLst>
            </p:cNvPr>
            <p:cNvCxnSpPr>
              <a:stCxn id="7" idx="3"/>
            </p:cNvCxnSpPr>
            <p:nvPr/>
          </p:nvCxnSpPr>
          <p:spPr>
            <a:xfrm flipH="1">
              <a:off x="8765628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ircle: Hollow 8">
            <a:extLst>
              <a:ext uri="{FF2B5EF4-FFF2-40B4-BE49-F238E27FC236}">
                <a16:creationId xmlns="" xmlns:a16="http://schemas.microsoft.com/office/drawing/2014/main" id="{1F5A0FE6-5BEF-48F2-ABEE-0EEEE365E7D4}"/>
              </a:ext>
            </a:extLst>
          </p:cNvPr>
          <p:cNvSpPr/>
          <p:nvPr/>
        </p:nvSpPr>
        <p:spPr>
          <a:xfrm>
            <a:off x="10937968" y="1308640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="" xmlns:a16="http://schemas.microsoft.com/office/drawing/2014/main" id="{038DE5E4-1132-4702-9815-951620BDB1B5}"/>
              </a:ext>
            </a:extLst>
          </p:cNvPr>
          <p:cNvSpPr/>
          <p:nvPr/>
        </p:nvSpPr>
        <p:spPr>
          <a:xfrm>
            <a:off x="11727973" y="1308640"/>
            <a:ext cx="394048" cy="397010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6944E4A-C92B-4B53-A251-BD836EF965BD}"/>
              </a:ext>
            </a:extLst>
          </p:cNvPr>
          <p:cNvGrpSpPr/>
          <p:nvPr/>
        </p:nvGrpSpPr>
        <p:grpSpPr>
          <a:xfrm>
            <a:off x="10222900" y="504758"/>
            <a:ext cx="414387" cy="535771"/>
            <a:chOff x="9502874" y="554302"/>
            <a:chExt cx="414387" cy="535771"/>
          </a:xfrm>
        </p:grpSpPr>
        <p:sp>
          <p:nvSpPr>
            <p:cNvPr id="12" name="Circle: Hollow 11">
              <a:extLst>
                <a:ext uri="{FF2B5EF4-FFF2-40B4-BE49-F238E27FC236}">
                  <a16:creationId xmlns="" xmlns:a16="http://schemas.microsoft.com/office/drawing/2014/main" id="{AB00C7D4-E9BB-495B-AB66-040A78361846}"/>
                </a:ext>
              </a:extLst>
            </p:cNvPr>
            <p:cNvSpPr/>
            <p:nvPr/>
          </p:nvSpPr>
          <p:spPr>
            <a:xfrm>
              <a:off x="9523213" y="554302"/>
              <a:ext cx="394048" cy="397010"/>
            </a:xfrm>
            <a:prstGeom prst="donut">
              <a:avLst>
                <a:gd name="adj" fmla="val 791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4671F18A-BD9E-4F3F-ACFD-F91712EB88B7}"/>
                </a:ext>
              </a:extLst>
            </p:cNvPr>
            <p:cNvCxnSpPr/>
            <p:nvPr/>
          </p:nvCxnSpPr>
          <p:spPr>
            <a:xfrm flipH="1">
              <a:off x="9502874" y="893171"/>
              <a:ext cx="134684" cy="19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7BE27A61-000D-4035-B1C1-6701C91B8C3B}"/>
              </a:ext>
            </a:extLst>
          </p:cNvPr>
          <p:cNvCxnSpPr>
            <a:stCxn id="9" idx="2"/>
          </p:cNvCxnSpPr>
          <p:nvPr/>
        </p:nvCxnSpPr>
        <p:spPr>
          <a:xfrm rot="10800000">
            <a:off x="10637288" y="1160181"/>
            <a:ext cx="30068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="" xmlns:a16="http://schemas.microsoft.com/office/drawing/2014/main" id="{DAC29E3F-E293-4EAB-AE74-B3358598D5BE}"/>
              </a:ext>
            </a:extLst>
          </p:cNvPr>
          <p:cNvCxnSpPr>
            <a:stCxn id="10" idx="2"/>
          </p:cNvCxnSpPr>
          <p:nvPr/>
        </p:nvCxnSpPr>
        <p:spPr>
          <a:xfrm rot="10800000">
            <a:off x="11642123" y="1160181"/>
            <a:ext cx="85851" cy="34696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1418C55-9C8B-4A6E-B297-DF26D027D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100" y="1142165"/>
            <a:ext cx="723107" cy="10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B8D4F2-9CE2-4420-A0C3-19C1FD41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Registered Public Account Search </a:t>
            </a:r>
            <a:r>
              <a:rPr lang="en-US" dirty="0" smtClean="0"/>
              <a:t>Function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A6165B-4444-482B-9C01-873183B7B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first log in on your registered public account.</a:t>
            </a:r>
          </a:p>
          <a:p>
            <a:r>
              <a:rPr lang="en-US" dirty="0"/>
              <a:t>L</a:t>
            </a:r>
            <a:r>
              <a:rPr lang="en-GB" dirty="0" err="1"/>
              <a:t>ook</a:t>
            </a:r>
            <a:r>
              <a:rPr lang="en-GB" dirty="0"/>
              <a:t> up permit information based on </a:t>
            </a:r>
            <a:r>
              <a:rPr lang="en-GB" dirty="0" smtClean="0"/>
              <a:t>permit number, address, or parcel number. </a:t>
            </a:r>
            <a:endParaRPr lang="en-GB" dirty="0"/>
          </a:p>
          <a:p>
            <a:r>
              <a:rPr lang="en-US" dirty="0"/>
              <a:t>L</a:t>
            </a:r>
            <a:r>
              <a:rPr lang="en-GB" dirty="0" err="1"/>
              <a:t>ook</a:t>
            </a:r>
            <a:r>
              <a:rPr lang="en-GB" dirty="0"/>
              <a:t> up project information based on address or project number. </a:t>
            </a:r>
          </a:p>
          <a:p>
            <a:r>
              <a:rPr lang="en-GB" dirty="0"/>
              <a:t>Your search table can be exported to excel.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4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110</TotalTime>
  <Words>734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 Light</vt:lpstr>
      <vt:lpstr>Metropolitan</vt:lpstr>
      <vt:lpstr>HOW TO VIEW PERMIT INFORMATION</vt:lpstr>
      <vt:lpstr>Go to the City of Sausalito’s website at  www.sausalito.gov</vt:lpstr>
      <vt:lpstr>Under “Departments”, in the Community Development section, click on “Permit Center”.</vt:lpstr>
      <vt:lpstr>Under “Permit Center”, click on the “eTRAKiT” icon box.</vt:lpstr>
      <vt:lpstr>Click the “Go to eTRAKiT” icon box to redirect you to the eTRAKiT website</vt:lpstr>
      <vt:lpstr>Anonymous Search Capability</vt:lpstr>
      <vt:lpstr>Anonymous  Permit Search</vt:lpstr>
      <vt:lpstr>Anonymous Project Search</vt:lpstr>
      <vt:lpstr>Registered Public Account Search Function </vt:lpstr>
      <vt:lpstr>Public Account  Permit Search</vt:lpstr>
      <vt:lpstr>Public Account Project Search</vt:lpstr>
      <vt:lpstr>Registered Professional Account Search Function </vt:lpstr>
      <vt:lpstr>Professional Account  Permit Search</vt:lpstr>
      <vt:lpstr>Professional Account Project 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VIEW PERMIT INFORMATION</dc:title>
  <cp:lastModifiedBy>McKenna Ramiro</cp:lastModifiedBy>
  <cp:revision>18</cp:revision>
  <dcterms:created xsi:type="dcterms:W3CDTF">2018-06-18T18:30:42Z</dcterms:created>
  <dcterms:modified xsi:type="dcterms:W3CDTF">2018-06-19T22:32:15Z</dcterms:modified>
</cp:coreProperties>
</file>