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1" r:id="rId2"/>
    <p:sldId id="272" r:id="rId3"/>
    <p:sldId id="273" r:id="rId4"/>
    <p:sldId id="274" r:id="rId5"/>
    <p:sldId id="275" r:id="rId6"/>
    <p:sldId id="264" r:id="rId7"/>
    <p:sldId id="265" r:id="rId8"/>
    <p:sldId id="266" r:id="rId9"/>
    <p:sldId id="267" r:id="rId10"/>
    <p:sldId id="26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p:cViewPr varScale="1">
        <p:scale>
          <a:sx n="80" d="100"/>
          <a:sy n="80" d="100"/>
        </p:scale>
        <p:origin x="120"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397EC8B-22F8-427C-BD1E-47FCA73D86AB}" type="datetimeFigureOut">
              <a:rPr lang="en-US" smtClean="0"/>
              <a:pPr/>
              <a:t>6/19/2018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BC3BCFB-C21D-4483-9B1A-91AD81CDF5CA}" type="slidenum">
              <a:rPr lang="en-US" smtClean="0"/>
              <a:pPr/>
              <a:t>‹#›</a:t>
            </a:fld>
            <a:endParaRPr lang="en-US"/>
          </a:p>
        </p:txBody>
      </p:sp>
    </p:spTree>
    <p:extLst>
      <p:ext uri="{BB962C8B-B14F-4D97-AF65-F5344CB8AC3E}">
        <p14:creationId xmlns:p14="http://schemas.microsoft.com/office/powerpoint/2010/main" val="179873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p>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40198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p>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186028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p>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292910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p>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170107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6" name="Footer Placeholder 5"/>
          <p:cNvSpPr>
            <a:spLocks noGrp="1"/>
          </p:cNvSpPr>
          <p:nvPr>
            <p:ph type="ftr" sz="quarter" idx="11"/>
          </p:nvPr>
        </p:nvSpPr>
        <p:spPr/>
        <p:txBody>
          <a:bodyPr/>
          <a:lstStyle/>
          <a:p>
            <a:endParaRPr lang="en-US">
              <a:solidFill>
                <a:prstClr val="black">
                  <a:alpha val="80000"/>
                </a:prstClr>
              </a:solidFill>
            </a:endParaRPr>
          </a:p>
        </p:txBody>
      </p:sp>
      <p:sp>
        <p:nvSpPr>
          <p:cNvPr id="7" name="Slide Number Placeholder 6"/>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376632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8" name="Footer Placeholder 7"/>
          <p:cNvSpPr>
            <a:spLocks noGrp="1"/>
          </p:cNvSpPr>
          <p:nvPr>
            <p:ph type="ftr" sz="quarter" idx="11"/>
          </p:nvPr>
        </p:nvSpPr>
        <p:spPr/>
        <p:txBody>
          <a:bodyPr/>
          <a:lstStyle/>
          <a:p>
            <a:endParaRPr lang="en-US">
              <a:solidFill>
                <a:prstClr val="black">
                  <a:alpha val="80000"/>
                </a:prstClr>
              </a:solidFill>
            </a:endParaRPr>
          </a:p>
        </p:txBody>
      </p:sp>
      <p:sp>
        <p:nvSpPr>
          <p:cNvPr id="9" name="Slide Number Placeholder 8"/>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276194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4" name="Footer Placeholder 3"/>
          <p:cNvSpPr>
            <a:spLocks noGrp="1"/>
          </p:cNvSpPr>
          <p:nvPr>
            <p:ph type="ftr" sz="quarter" idx="11"/>
          </p:nvPr>
        </p:nvSpPr>
        <p:spPr/>
        <p:txBody>
          <a:bodyPr/>
          <a:lstStyle/>
          <a:p>
            <a:endParaRPr lang="en-US">
              <a:solidFill>
                <a:prstClr val="black">
                  <a:alpha val="80000"/>
                </a:prstClr>
              </a:solidFill>
            </a:endParaRPr>
          </a:p>
        </p:txBody>
      </p:sp>
      <p:sp>
        <p:nvSpPr>
          <p:cNvPr id="5" name="Slide Number Placeholder 4"/>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81676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3" name="Footer Placeholder 2"/>
          <p:cNvSpPr>
            <a:spLocks noGrp="1"/>
          </p:cNvSpPr>
          <p:nvPr>
            <p:ph type="ftr" sz="quarter" idx="11"/>
          </p:nvPr>
        </p:nvSpPr>
        <p:spPr/>
        <p:txBody>
          <a:bodyPr/>
          <a:lstStyle/>
          <a:p>
            <a:endParaRPr lang="en-US">
              <a:solidFill>
                <a:prstClr val="black">
                  <a:alpha val="80000"/>
                </a:prstClr>
              </a:solidFill>
            </a:endParaRPr>
          </a:p>
        </p:txBody>
      </p:sp>
      <p:sp>
        <p:nvSpPr>
          <p:cNvPr id="4" name="Slide Number Placeholder 3"/>
          <p:cNvSpPr>
            <a:spLocks noGrp="1"/>
          </p:cNvSpPr>
          <p:nvPr>
            <p:ph type="sldNum" sz="quarter" idx="12"/>
          </p:nvPr>
        </p:nvSpPr>
        <p:spPr/>
        <p:txBody>
          <a:bodyPr/>
          <a:lstStyle/>
          <a:p>
            <a:fld id="{2BC3BCFB-C21D-4483-9B1A-91AD81CDF5CA}" type="slidenum">
              <a:rPr lang="en-US" smtClean="0">
                <a:solidFill>
                  <a:srgbClr val="50B4C8">
                    <a:alpha val="25000"/>
                  </a:srgbClr>
                </a:solidFill>
              </a:rPr>
              <a:pPr/>
              <a:t>‹#›</a:t>
            </a:fld>
            <a:endParaRPr lang="en-US">
              <a:solidFill>
                <a:srgbClr val="50B4C8">
                  <a:alpha val="25000"/>
                </a:srgbClr>
              </a:solidFill>
            </a:endParaRPr>
          </a:p>
        </p:txBody>
      </p:sp>
    </p:spTree>
    <p:extLst>
      <p:ext uri="{BB962C8B-B14F-4D97-AF65-F5344CB8AC3E}">
        <p14:creationId xmlns:p14="http://schemas.microsoft.com/office/powerpoint/2010/main" val="152991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6397EC8B-22F8-427C-BD1E-47FCA73D86AB}" type="datetimeFigureOut">
              <a:rPr lang="en-US" smtClean="0">
                <a:solidFill>
                  <a:prstClr val="black">
                    <a:alpha val="80000"/>
                  </a:prstClr>
                </a:solidFill>
              </a:rPr>
              <a:pPr/>
              <a:t>6/19/2018</a:t>
            </a:fld>
            <a:endParaRPr lang="en-US">
              <a:solidFill>
                <a:prstClr val="black">
                  <a:alpha val="80000"/>
                </a:prstClr>
              </a:solidFill>
            </a:endParaRPr>
          </a:p>
        </p:txBody>
      </p:sp>
      <p:sp>
        <p:nvSpPr>
          <p:cNvPr id="6" name="Footer Placeholder 5"/>
          <p:cNvSpPr>
            <a:spLocks noGrp="1"/>
          </p:cNvSpPr>
          <p:nvPr>
            <p:ph type="ftr" sz="quarter" idx="11"/>
          </p:nvPr>
        </p:nvSpPr>
        <p:spPr/>
        <p:txBody>
          <a:bodyPr/>
          <a:lstStyle/>
          <a:p>
            <a:endParaRPr lang="en-US">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BC3BCFB-C21D-4483-9B1A-91AD81CDF5CA}" type="slidenum">
              <a:rPr lang="en-US" smtClean="0"/>
              <a:pPr/>
              <a:t>‹#›</a:t>
            </a:fld>
            <a:endParaRPr lang="en-US"/>
          </a:p>
        </p:txBody>
      </p:sp>
    </p:spTree>
    <p:extLst>
      <p:ext uri="{BB962C8B-B14F-4D97-AF65-F5344CB8AC3E}">
        <p14:creationId xmlns:p14="http://schemas.microsoft.com/office/powerpoint/2010/main" val="32248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397EC8B-22F8-427C-BD1E-47FCA73D86AB}" type="datetimeFigureOut">
              <a:rPr lang="en-US" smtClean="0"/>
              <a:pPr/>
              <a:t>6/19/2018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BC3BCFB-C21D-4483-9B1A-91AD81CDF5CA}" type="slidenum">
              <a:rPr lang="en-US" smtClean="0"/>
              <a:pPr/>
              <a:t>‹#›</a:t>
            </a:fld>
            <a:endParaRPr lang="en-US"/>
          </a:p>
        </p:txBody>
      </p:sp>
    </p:spTree>
    <p:extLst>
      <p:ext uri="{BB962C8B-B14F-4D97-AF65-F5344CB8AC3E}">
        <p14:creationId xmlns:p14="http://schemas.microsoft.com/office/powerpoint/2010/main" val="39825796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346A629-E400-44F7-8EE3-7D56841144FC}" type="datetimeFigureOut">
              <a:rPr lang="en-US" smtClean="0"/>
              <a:t>6/19/2018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C65C4A6-8C9B-4DAD-BDEE-08394CA7FAFB}" type="slidenum">
              <a:rPr lang="en-US" smtClean="0"/>
              <a:t>‹#›</a:t>
            </a:fld>
            <a:endParaRPr lang="en-US"/>
          </a:p>
        </p:txBody>
      </p:sp>
    </p:spTree>
    <p:extLst>
      <p:ext uri="{BB962C8B-B14F-4D97-AF65-F5344CB8AC3E}">
        <p14:creationId xmlns:p14="http://schemas.microsoft.com/office/powerpoint/2010/main" val="177427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sausalito.gov/departments/community-developmen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HOW TO VIEW</a:t>
            </a:r>
            <a:br>
              <a:rPr lang="en-US" sz="4400" dirty="0" smtClean="0"/>
            </a:br>
            <a:r>
              <a:rPr lang="en-US" dirty="0" smtClean="0"/>
              <a:t>PROJECT INFORMATION</a:t>
            </a:r>
            <a:endParaRPr lang="en-US" dirty="0"/>
          </a:p>
        </p:txBody>
      </p:sp>
      <p:sp>
        <p:nvSpPr>
          <p:cNvPr id="3" name="Subtitle 2"/>
          <p:cNvSpPr>
            <a:spLocks noGrp="1"/>
          </p:cNvSpPr>
          <p:nvPr>
            <p:ph type="subTitle" idx="1"/>
          </p:nvPr>
        </p:nvSpPr>
        <p:spPr/>
        <p:txBody>
          <a:bodyPr>
            <a:normAutofit lnSpcReduction="10000"/>
          </a:bodyPr>
          <a:lstStyle/>
          <a:p>
            <a:pPr algn="r"/>
            <a:endParaRPr lang="en-US" dirty="0" smtClean="0"/>
          </a:p>
          <a:p>
            <a:pPr algn="r"/>
            <a:endParaRPr lang="en-US" dirty="0"/>
          </a:p>
          <a:p>
            <a:pPr algn="r"/>
            <a:r>
              <a:rPr lang="en-US" dirty="0" smtClean="0"/>
              <a:t>SAUSALITO </a:t>
            </a:r>
            <a:r>
              <a:rPr lang="en-US" dirty="0" err="1" smtClean="0"/>
              <a:t>eTRAKiT</a:t>
            </a:r>
            <a:endParaRPr lang="en-US" dirty="0"/>
          </a:p>
        </p:txBody>
      </p:sp>
    </p:spTree>
    <p:extLst>
      <p:ext uri="{BB962C8B-B14F-4D97-AF65-F5344CB8AC3E}">
        <p14:creationId xmlns:p14="http://schemas.microsoft.com/office/powerpoint/2010/main" val="39586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endParaRPr lang="en-US" dirty="0"/>
          </a:p>
        </p:txBody>
      </p:sp>
      <p:sp>
        <p:nvSpPr>
          <p:cNvPr id="3" name="Content Placeholder 2"/>
          <p:cNvSpPr>
            <a:spLocks noGrp="1"/>
          </p:cNvSpPr>
          <p:nvPr>
            <p:ph sz="half" idx="1"/>
          </p:nvPr>
        </p:nvSpPr>
        <p:spPr>
          <a:xfrm>
            <a:off x="838199" y="1639509"/>
            <a:ext cx="10757688" cy="4351338"/>
          </a:xfrm>
        </p:spPr>
        <p:txBody>
          <a:bodyPr/>
          <a:lstStyle/>
          <a:p>
            <a:pPr marL="0" indent="0">
              <a:buNone/>
            </a:pPr>
            <a:r>
              <a:rPr lang="en-US" dirty="0" smtClean="0"/>
              <a:t>Click on a Project # to view the information for that project.</a:t>
            </a: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929" y="2329597"/>
            <a:ext cx="5892142" cy="4204721"/>
          </a:xfrm>
          <a:prstGeom prst="rect">
            <a:avLst/>
          </a:prstGeom>
        </p:spPr>
      </p:pic>
      <p:cxnSp>
        <p:nvCxnSpPr>
          <p:cNvPr id="7" name="Straight Arrow Connector 6"/>
          <p:cNvCxnSpPr/>
          <p:nvPr/>
        </p:nvCxnSpPr>
        <p:spPr>
          <a:xfrm>
            <a:off x="2983283" y="2050672"/>
            <a:ext cx="1831478" cy="1849689"/>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786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endParaRPr lang="en-US" dirty="0"/>
          </a:p>
        </p:txBody>
      </p:sp>
      <p:sp>
        <p:nvSpPr>
          <p:cNvPr id="3" name="Content Placeholder 2"/>
          <p:cNvSpPr>
            <a:spLocks noGrp="1"/>
          </p:cNvSpPr>
          <p:nvPr>
            <p:ph sz="half" idx="1"/>
          </p:nvPr>
        </p:nvSpPr>
        <p:spPr>
          <a:xfrm>
            <a:off x="838199" y="1639509"/>
            <a:ext cx="5257801" cy="4351338"/>
          </a:xfrm>
        </p:spPr>
        <p:txBody>
          <a:bodyPr>
            <a:normAutofit lnSpcReduction="10000"/>
          </a:bodyPr>
          <a:lstStyle/>
          <a:p>
            <a:pPr marL="0" indent="0">
              <a:buNone/>
            </a:pPr>
            <a:r>
              <a:rPr lang="en-US" dirty="0" smtClean="0"/>
              <a:t>This </a:t>
            </a:r>
            <a:r>
              <a:rPr lang="en-US" dirty="0"/>
              <a:t>site provides a database of current and past permits issued since 2007 for the Building Division and the Department of Public Works, as well as all active projects for the Planning Division for the City of Sausalito</a:t>
            </a:r>
            <a:r>
              <a:rPr lang="en-US" dirty="0" smtClean="0"/>
              <a:t>.</a:t>
            </a:r>
          </a:p>
          <a:p>
            <a:pPr marL="0" indent="0">
              <a:buNone/>
            </a:pPr>
            <a:endParaRPr lang="en-US" sz="800" dirty="0"/>
          </a:p>
          <a:p>
            <a:pPr marL="0" indent="0">
              <a:buNone/>
            </a:pPr>
            <a:r>
              <a:rPr lang="en-US" dirty="0" smtClean="0"/>
              <a:t>Archive files are available for review during normal business hours at the Community Development Department located at City Hall (420 Litho Street).</a:t>
            </a:r>
          </a:p>
          <a:p>
            <a:pPr marL="0" indent="0">
              <a:buNone/>
            </a:pPr>
            <a:r>
              <a:rPr lang="en-US" dirty="0">
                <a:hlinkClick r:id="rId2"/>
              </a:rPr>
              <a:t>http://</a:t>
            </a:r>
            <a:r>
              <a:rPr lang="en-US" dirty="0" smtClean="0">
                <a:hlinkClick r:id="rId2"/>
              </a:rPr>
              <a:t>www.sausalito.gov/departments/community-development</a:t>
            </a:r>
            <a:r>
              <a:rPr lang="en-US" dirty="0" smtClean="0"/>
              <a:t> </a:t>
            </a:r>
            <a:endParaRPr lang="en-US" dirty="0"/>
          </a:p>
          <a:p>
            <a:pPr marL="0" indent="0">
              <a:buNone/>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973562" cy="4561969"/>
          </a:xfrm>
          <a:prstGeom prst="rect">
            <a:avLst/>
          </a:prstGeom>
        </p:spPr>
      </p:pic>
    </p:spTree>
    <p:extLst>
      <p:ext uri="{BB962C8B-B14F-4D97-AF65-F5344CB8AC3E}">
        <p14:creationId xmlns:p14="http://schemas.microsoft.com/office/powerpoint/2010/main" val="35833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71" y="0"/>
            <a:ext cx="10772775" cy="1658198"/>
          </a:xfrm>
        </p:spPr>
        <p:txBody>
          <a:bodyPr/>
          <a:lstStyle/>
          <a:p>
            <a:pPr algn="ctr"/>
            <a:r>
              <a:rPr lang="en-US" dirty="0" smtClean="0"/>
              <a:t>1. Go to the City of Sausalito’s website at</a:t>
            </a:r>
            <a:br>
              <a:rPr lang="en-US" dirty="0" smtClean="0"/>
            </a:br>
            <a:r>
              <a:rPr lang="en-US" dirty="0" smtClean="0"/>
              <a:t> www.sausalito.gov</a:t>
            </a:r>
            <a:endParaRPr lang="en-US" dirty="0"/>
          </a:p>
        </p:txBody>
      </p:sp>
      <p:pic>
        <p:nvPicPr>
          <p:cNvPr id="14" name="Content Placeholder 13"/>
          <p:cNvPicPr>
            <a:picLocks noGrp="1" noChangeAspect="1"/>
          </p:cNvPicPr>
          <p:nvPr>
            <p:ph idx="1"/>
          </p:nvPr>
        </p:nvPicPr>
        <p:blipFill rotWithShape="1">
          <a:blip r:embed="rId2"/>
          <a:srcRect l="49532" t="1222" r="16107" b="32406"/>
          <a:stretch/>
        </p:blipFill>
        <p:spPr>
          <a:xfrm>
            <a:off x="2394175" y="1491574"/>
            <a:ext cx="6684512" cy="5164576"/>
          </a:xfrm>
          <a:prstGeom prst="rect">
            <a:avLst/>
          </a:prstGeom>
        </p:spPr>
      </p:pic>
    </p:spTree>
    <p:extLst>
      <p:ext uri="{BB962C8B-B14F-4D97-AF65-F5344CB8AC3E}">
        <p14:creationId xmlns:p14="http://schemas.microsoft.com/office/powerpoint/2010/main" val="344158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2" y="0"/>
            <a:ext cx="10772775" cy="1658198"/>
          </a:xfrm>
        </p:spPr>
        <p:txBody>
          <a:bodyPr>
            <a:noAutofit/>
          </a:bodyPr>
          <a:lstStyle/>
          <a:p>
            <a:pPr algn="ctr"/>
            <a:r>
              <a:rPr lang="en-US" sz="4000" dirty="0" smtClean="0"/>
              <a:t>2. Under “Departments”, in the Community Development section, click on “Permit Center”.</a:t>
            </a:r>
            <a:endParaRPr lang="en-US" sz="4000" dirty="0"/>
          </a:p>
        </p:txBody>
      </p:sp>
      <p:pic>
        <p:nvPicPr>
          <p:cNvPr id="4" name="Content Placeholder 3"/>
          <p:cNvPicPr>
            <a:picLocks noGrp="1" noChangeAspect="1"/>
          </p:cNvPicPr>
          <p:nvPr>
            <p:ph idx="1"/>
          </p:nvPr>
        </p:nvPicPr>
        <p:blipFill rotWithShape="1">
          <a:blip r:embed="rId2"/>
          <a:srcRect l="49877" t="1" r="22729" b="64535"/>
          <a:stretch/>
        </p:blipFill>
        <p:spPr>
          <a:xfrm>
            <a:off x="1331874" y="1422944"/>
            <a:ext cx="9423470" cy="4879883"/>
          </a:xfrm>
          <a:prstGeom prst="rect">
            <a:avLst/>
          </a:prstGeom>
        </p:spPr>
      </p:pic>
      <p:cxnSp>
        <p:nvCxnSpPr>
          <p:cNvPr id="6" name="Straight Arrow Connector 5"/>
          <p:cNvCxnSpPr/>
          <p:nvPr/>
        </p:nvCxnSpPr>
        <p:spPr>
          <a:xfrm flipH="1">
            <a:off x="8164286" y="3081142"/>
            <a:ext cx="1208314" cy="783771"/>
          </a:xfrm>
          <a:prstGeom prst="straightConnector1">
            <a:avLst/>
          </a:prstGeom>
          <a:ln w="155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294913" y="5206167"/>
            <a:ext cx="898073" cy="775384"/>
          </a:xfrm>
          <a:prstGeom prst="straightConnector1">
            <a:avLst/>
          </a:prstGeom>
          <a:ln w="155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68443" y="4774466"/>
            <a:ext cx="1257300" cy="369332"/>
          </a:xfrm>
          <a:prstGeom prst="rect">
            <a:avLst/>
          </a:prstGeom>
          <a:noFill/>
          <a:ln>
            <a:solidFill>
              <a:srgbClr val="FFC000"/>
            </a:solidFill>
          </a:ln>
        </p:spPr>
        <p:txBody>
          <a:bodyPr wrap="square" rtlCol="0">
            <a:spAutoFit/>
          </a:bodyPr>
          <a:lstStyle/>
          <a:p>
            <a:r>
              <a:rPr lang="en-US" dirty="0" smtClean="0">
                <a:solidFill>
                  <a:prstClr val="white"/>
                </a:solidFill>
              </a:rPr>
              <a:t>CLICK</a:t>
            </a:r>
            <a:r>
              <a:rPr lang="en-US" b="1" dirty="0" smtClean="0">
                <a:solidFill>
                  <a:prstClr val="white"/>
                </a:solidFill>
              </a:rPr>
              <a:t> </a:t>
            </a:r>
            <a:r>
              <a:rPr lang="en-US" dirty="0" smtClean="0">
                <a:solidFill>
                  <a:prstClr val="white"/>
                </a:solidFill>
              </a:rPr>
              <a:t>HERE</a:t>
            </a:r>
            <a:endParaRPr lang="en-US" dirty="0">
              <a:solidFill>
                <a:prstClr val="white"/>
              </a:solidFill>
            </a:endParaRPr>
          </a:p>
        </p:txBody>
      </p:sp>
      <p:sp>
        <p:nvSpPr>
          <p:cNvPr id="14" name="TextBox 13"/>
          <p:cNvSpPr txBox="1"/>
          <p:nvPr/>
        </p:nvSpPr>
        <p:spPr>
          <a:xfrm>
            <a:off x="9372600" y="2754667"/>
            <a:ext cx="1978346" cy="923330"/>
          </a:xfrm>
          <a:prstGeom prst="rect">
            <a:avLst/>
          </a:prstGeom>
          <a:noFill/>
          <a:ln>
            <a:solidFill>
              <a:srgbClr val="FFC000"/>
            </a:solidFill>
          </a:ln>
        </p:spPr>
        <p:txBody>
          <a:bodyPr wrap="square" rtlCol="0">
            <a:spAutoFit/>
          </a:bodyPr>
          <a:lstStyle/>
          <a:p>
            <a:r>
              <a:rPr lang="en-US" dirty="0" smtClean="0">
                <a:solidFill>
                  <a:srgbClr val="0070C0"/>
                </a:solidFill>
              </a:rPr>
              <a:t>PLACE MOUSE OVER TO OPEN SCROLL LIST </a:t>
            </a:r>
            <a:endParaRPr lang="en-US" dirty="0">
              <a:solidFill>
                <a:srgbClr val="0070C0"/>
              </a:solidFill>
            </a:endParaRPr>
          </a:p>
        </p:txBody>
      </p:sp>
    </p:spTree>
    <p:extLst>
      <p:ext uri="{BB962C8B-B14F-4D97-AF65-F5344CB8AC3E}">
        <p14:creationId xmlns:p14="http://schemas.microsoft.com/office/powerpoint/2010/main" val="154384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3" y="0"/>
            <a:ext cx="10772775" cy="1658198"/>
          </a:xfrm>
        </p:spPr>
        <p:txBody>
          <a:bodyPr/>
          <a:lstStyle/>
          <a:p>
            <a:pPr algn="ctr"/>
            <a:r>
              <a:rPr lang="en-US" dirty="0" smtClean="0"/>
              <a:t>3. Under “Permit Center”, click on the “</a:t>
            </a:r>
            <a:r>
              <a:rPr lang="en-US" dirty="0" err="1" smtClean="0"/>
              <a:t>eTRAKiT</a:t>
            </a:r>
            <a:r>
              <a:rPr lang="en-US" dirty="0" smtClean="0"/>
              <a:t>” icon box.</a:t>
            </a:r>
            <a:endParaRPr lang="en-US" dirty="0"/>
          </a:p>
        </p:txBody>
      </p:sp>
      <p:pic>
        <p:nvPicPr>
          <p:cNvPr id="4" name="Content Placeholder 3"/>
          <p:cNvPicPr>
            <a:picLocks noGrp="1" noChangeAspect="1"/>
          </p:cNvPicPr>
          <p:nvPr>
            <p:ph idx="1"/>
          </p:nvPr>
        </p:nvPicPr>
        <p:blipFill rotWithShape="1">
          <a:blip r:embed="rId2"/>
          <a:srcRect l="55425" t="24629" r="6778" b="16423"/>
          <a:stretch/>
        </p:blipFill>
        <p:spPr>
          <a:xfrm>
            <a:off x="1710926" y="1452079"/>
            <a:ext cx="8665370" cy="5405921"/>
          </a:xfrm>
          <a:prstGeom prst="rect">
            <a:avLst/>
          </a:prstGeom>
        </p:spPr>
      </p:pic>
      <p:cxnSp>
        <p:nvCxnSpPr>
          <p:cNvPr id="5" name="Straight Arrow Connector 4"/>
          <p:cNvCxnSpPr/>
          <p:nvPr/>
        </p:nvCxnSpPr>
        <p:spPr>
          <a:xfrm>
            <a:off x="2906486" y="4490357"/>
            <a:ext cx="1273629" cy="219853"/>
          </a:xfrm>
          <a:prstGeom prst="straightConnector1">
            <a:avLst/>
          </a:prstGeom>
          <a:ln w="155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81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4. Click the “Go to </a:t>
            </a:r>
            <a:r>
              <a:rPr lang="en-US" sz="4800" dirty="0" err="1" smtClean="0"/>
              <a:t>eTRAKiT</a:t>
            </a:r>
            <a:r>
              <a:rPr lang="en-US" sz="4800" dirty="0" smtClean="0"/>
              <a:t>” icon box to redirect you to the </a:t>
            </a:r>
            <a:r>
              <a:rPr lang="en-US" sz="4800" dirty="0" err="1" smtClean="0"/>
              <a:t>eTRAKiT</a:t>
            </a:r>
            <a:r>
              <a:rPr lang="en-US" sz="4800" dirty="0" smtClean="0"/>
              <a:t> website</a:t>
            </a:r>
            <a:endParaRPr lang="en-US" sz="4800" dirty="0"/>
          </a:p>
        </p:txBody>
      </p:sp>
      <p:pic>
        <p:nvPicPr>
          <p:cNvPr id="4" name="Content Placeholder 3"/>
          <p:cNvPicPr>
            <a:picLocks noGrp="1" noChangeAspect="1"/>
          </p:cNvPicPr>
          <p:nvPr>
            <p:ph idx="1"/>
          </p:nvPr>
        </p:nvPicPr>
        <p:blipFill rotWithShape="1">
          <a:blip r:embed="rId2"/>
          <a:srcRect l="55310" t="24821" r="6528" b="27307"/>
          <a:stretch/>
        </p:blipFill>
        <p:spPr>
          <a:xfrm>
            <a:off x="1930400" y="2273299"/>
            <a:ext cx="8026400" cy="4027381"/>
          </a:xfrm>
          <a:prstGeom prst="rect">
            <a:avLst/>
          </a:prstGeom>
        </p:spPr>
      </p:pic>
      <p:cxnSp>
        <p:nvCxnSpPr>
          <p:cNvPr id="5" name="Straight Arrow Connector 4"/>
          <p:cNvCxnSpPr/>
          <p:nvPr/>
        </p:nvCxnSpPr>
        <p:spPr>
          <a:xfrm>
            <a:off x="2944586" y="3664857"/>
            <a:ext cx="1273629" cy="219853"/>
          </a:xfrm>
          <a:prstGeom prst="straightConnector1">
            <a:avLst/>
          </a:prstGeom>
          <a:ln w="155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063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sp>
        <p:nvSpPr>
          <p:cNvPr id="3" name="Content Placeholder 2"/>
          <p:cNvSpPr>
            <a:spLocks noGrp="1"/>
          </p:cNvSpPr>
          <p:nvPr>
            <p:ph sz="half" idx="1"/>
          </p:nvPr>
        </p:nvSpPr>
        <p:spPr>
          <a:xfrm>
            <a:off x="838199" y="1639509"/>
            <a:ext cx="9349674" cy="4351338"/>
          </a:xfrm>
        </p:spPr>
        <p:txBody>
          <a:bodyPr/>
          <a:lstStyle/>
          <a:p>
            <a:pPr marL="0" indent="0">
              <a:buNone/>
            </a:pPr>
            <a:r>
              <a:rPr lang="en-US" dirty="0" smtClean="0"/>
              <a:t>Click on “Search” under the Projects module.</a:t>
            </a: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05200" y="2463946"/>
            <a:ext cx="5181600" cy="4142845"/>
          </a:xfrm>
        </p:spPr>
      </p:pic>
      <p:cxnSp>
        <p:nvCxnSpPr>
          <p:cNvPr id="8" name="Straight Arrow Connector 7"/>
          <p:cNvCxnSpPr/>
          <p:nvPr/>
        </p:nvCxnSpPr>
        <p:spPr>
          <a:xfrm>
            <a:off x="2807936" y="2047285"/>
            <a:ext cx="2743200" cy="3074973"/>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2894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US" dirty="0"/>
          </a:p>
        </p:txBody>
      </p:sp>
      <p:sp>
        <p:nvSpPr>
          <p:cNvPr id="3" name="Content Placeholder 2"/>
          <p:cNvSpPr>
            <a:spLocks noGrp="1"/>
          </p:cNvSpPr>
          <p:nvPr>
            <p:ph sz="half" idx="1"/>
          </p:nvPr>
        </p:nvSpPr>
        <p:spPr>
          <a:xfrm>
            <a:off x="838199" y="1639509"/>
            <a:ext cx="9349674" cy="4351338"/>
          </a:xfrm>
        </p:spPr>
        <p:txBody>
          <a:bodyPr/>
          <a:lstStyle/>
          <a:p>
            <a:pPr marL="0" indent="0">
              <a:buNone/>
            </a:pPr>
            <a:r>
              <a:rPr lang="en-US" dirty="0" smtClean="0"/>
              <a:t>There are different ways to search for projects.</a:t>
            </a:r>
          </a:p>
          <a:p>
            <a:pPr marL="0" indent="0">
              <a:buNone/>
            </a:pPr>
            <a:r>
              <a:rPr lang="en-US" dirty="0" smtClean="0"/>
              <a:t>You can search by:</a:t>
            </a:r>
          </a:p>
          <a:p>
            <a:pPr lvl="1"/>
            <a:r>
              <a:rPr lang="en-US" sz="2800" dirty="0" smtClean="0"/>
              <a:t>Address</a:t>
            </a:r>
          </a:p>
          <a:p>
            <a:pPr lvl="1"/>
            <a:r>
              <a:rPr lang="en-US" sz="2800" dirty="0" smtClean="0"/>
              <a:t>Assessor Parcel Number</a:t>
            </a:r>
          </a:p>
          <a:p>
            <a:pPr lvl="1"/>
            <a:r>
              <a:rPr lang="en-US" sz="2800" dirty="0" smtClean="0"/>
              <a:t>Project #</a:t>
            </a:r>
          </a:p>
          <a:p>
            <a:pPr lvl="1"/>
            <a:r>
              <a:rPr lang="en-US" sz="2800" dirty="0" smtClean="0"/>
              <a:t>Application Date</a:t>
            </a:r>
          </a:p>
          <a:p>
            <a:pPr marL="0" indent="0">
              <a:buNone/>
            </a:pPr>
            <a:r>
              <a:rPr lang="en-US" dirty="0" smtClean="0"/>
              <a:t>Select from drop-down list.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158" y="2273862"/>
            <a:ext cx="6588936" cy="3985327"/>
          </a:xfrm>
          <a:prstGeom prst="rect">
            <a:avLst/>
          </a:prstGeom>
        </p:spPr>
      </p:pic>
      <p:cxnSp>
        <p:nvCxnSpPr>
          <p:cNvPr id="9" name="Straight Arrow Connector 8"/>
          <p:cNvCxnSpPr/>
          <p:nvPr/>
        </p:nvCxnSpPr>
        <p:spPr>
          <a:xfrm>
            <a:off x="5346158" y="2055377"/>
            <a:ext cx="2341276" cy="930584"/>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4919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US" dirty="0"/>
          </a:p>
        </p:txBody>
      </p:sp>
      <p:sp>
        <p:nvSpPr>
          <p:cNvPr id="3" name="Content Placeholder 2"/>
          <p:cNvSpPr>
            <a:spLocks noGrp="1"/>
          </p:cNvSpPr>
          <p:nvPr>
            <p:ph sz="half" idx="1"/>
          </p:nvPr>
        </p:nvSpPr>
        <p:spPr>
          <a:xfrm>
            <a:off x="838199" y="1639509"/>
            <a:ext cx="9349674" cy="4351338"/>
          </a:xfrm>
        </p:spPr>
        <p:txBody>
          <a:bodyPr/>
          <a:lstStyle/>
          <a:p>
            <a:pPr marL="0" indent="0">
              <a:buNone/>
            </a:pPr>
            <a:r>
              <a:rPr lang="en-US" dirty="0" smtClean="0"/>
              <a:t>There are different ways to narrow the search for projects.</a:t>
            </a:r>
          </a:p>
          <a:p>
            <a:pPr marL="0" indent="0">
              <a:buNone/>
            </a:pPr>
            <a:r>
              <a:rPr lang="en-US" dirty="0" smtClean="0"/>
              <a:t>You can narrow the search by:</a:t>
            </a:r>
          </a:p>
          <a:p>
            <a:pPr lvl="1"/>
            <a:r>
              <a:rPr lang="en-US" sz="2800" dirty="0" smtClean="0"/>
              <a:t>Contains </a:t>
            </a:r>
            <a:r>
              <a:rPr lang="en-US" sz="1400" dirty="0" smtClean="0"/>
              <a:t>(recommended)</a:t>
            </a:r>
          </a:p>
          <a:p>
            <a:pPr lvl="1"/>
            <a:r>
              <a:rPr lang="en-US" sz="2800" dirty="0" smtClean="0"/>
              <a:t>Equals</a:t>
            </a:r>
          </a:p>
          <a:p>
            <a:pPr lvl="1"/>
            <a:r>
              <a:rPr lang="en-US" sz="2800" dirty="0" smtClean="0"/>
              <a:t>At Least</a:t>
            </a:r>
          </a:p>
          <a:p>
            <a:pPr lvl="1"/>
            <a:r>
              <a:rPr lang="en-US" sz="2800" dirty="0" smtClean="0"/>
              <a:t>At Most</a:t>
            </a:r>
          </a:p>
          <a:p>
            <a:pPr marL="0" indent="0">
              <a:buNone/>
            </a:pPr>
            <a:r>
              <a:rPr lang="en-US" dirty="0" smtClean="0"/>
              <a:t>Select from drop-down list.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158" y="2273862"/>
            <a:ext cx="6588936" cy="3985327"/>
          </a:xfrm>
          <a:prstGeom prst="rect">
            <a:avLst/>
          </a:prstGeom>
        </p:spPr>
      </p:pic>
      <p:cxnSp>
        <p:nvCxnSpPr>
          <p:cNvPr id="9" name="Straight Arrow Connector 8"/>
          <p:cNvCxnSpPr/>
          <p:nvPr/>
        </p:nvCxnSpPr>
        <p:spPr>
          <a:xfrm>
            <a:off x="5346158" y="2055377"/>
            <a:ext cx="3190939" cy="922492"/>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072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endParaRPr lang="en-US" dirty="0"/>
          </a:p>
        </p:txBody>
      </p:sp>
      <p:sp>
        <p:nvSpPr>
          <p:cNvPr id="3" name="Content Placeholder 2"/>
          <p:cNvSpPr>
            <a:spLocks noGrp="1"/>
          </p:cNvSpPr>
          <p:nvPr>
            <p:ph sz="half" idx="1"/>
          </p:nvPr>
        </p:nvSpPr>
        <p:spPr>
          <a:xfrm>
            <a:off x="838199" y="1639509"/>
            <a:ext cx="9349674" cy="4351338"/>
          </a:xfrm>
        </p:spPr>
        <p:txBody>
          <a:bodyPr/>
          <a:lstStyle/>
          <a:p>
            <a:pPr marL="0" indent="0">
              <a:buNone/>
            </a:pPr>
            <a:r>
              <a:rPr lang="en-US" dirty="0" smtClean="0"/>
              <a:t>Enter the search text in the search space.</a:t>
            </a:r>
          </a:p>
          <a:p>
            <a:pPr marL="0" indent="0">
              <a:buNone/>
            </a:pPr>
            <a:r>
              <a:rPr lang="en-US" dirty="0" smtClean="0"/>
              <a:t>Click on “Search.”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158" y="2273862"/>
            <a:ext cx="6588936" cy="3985327"/>
          </a:xfrm>
          <a:prstGeom prst="rect">
            <a:avLst/>
          </a:prstGeom>
        </p:spPr>
      </p:pic>
      <p:cxnSp>
        <p:nvCxnSpPr>
          <p:cNvPr id="9" name="Straight Arrow Connector 8"/>
          <p:cNvCxnSpPr/>
          <p:nvPr/>
        </p:nvCxnSpPr>
        <p:spPr>
          <a:xfrm>
            <a:off x="5346158" y="2055377"/>
            <a:ext cx="3668369" cy="914400"/>
          </a:xfrm>
          <a:prstGeom prst="straightConnector1">
            <a:avLst/>
          </a:prstGeom>
          <a:ln>
            <a:solidFill>
              <a:srgbClr val="FFC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30880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127</TotalTime>
  <Words>195</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 Light</vt:lpstr>
      <vt:lpstr>Metropolitan</vt:lpstr>
      <vt:lpstr>HOW TO VIEW PROJECT INFORMATION</vt:lpstr>
      <vt:lpstr>1. Go to the City of Sausalito’s website at  www.sausalito.gov</vt:lpstr>
      <vt:lpstr>2. Under “Departments”, in the Community Development section, click on “Permit Center”.</vt:lpstr>
      <vt:lpstr>3. Under “Permit Center”, click on the “eTRAKiT” icon box.</vt:lpstr>
      <vt:lpstr>4. Click the “Go to eTRAKiT” icon box to redirect you to the eTRAKiT website</vt:lpstr>
      <vt:lpstr>5.</vt:lpstr>
      <vt:lpstr>6.</vt:lpstr>
      <vt:lpstr>7.</vt:lpstr>
      <vt:lpstr>8.</vt:lpstr>
      <vt:lpstr>9.</vt:lpstr>
      <vt:lpstr>10. </vt:lpstr>
    </vt:vector>
  </TitlesOfParts>
  <Company>City of Sausalito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VIEW PROJECT INFORMATION</dc:title>
  <cp:lastModifiedBy>McKenna Ramiro</cp:lastModifiedBy>
  <cp:revision>20</cp:revision>
  <dcterms:created xsi:type="dcterms:W3CDTF">2018-06-11T18:27:53Z</dcterms:created>
  <dcterms:modified xsi:type="dcterms:W3CDTF">2018-06-19T22:23:16Z</dcterms:modified>
</cp:coreProperties>
</file>