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9" r:id="rId4"/>
    <p:sldId id="267" r:id="rId5"/>
    <p:sldId id="269" r:id="rId6"/>
    <p:sldId id="270" r:id="rId7"/>
    <p:sldId id="268" r:id="rId8"/>
    <p:sldId id="273" r:id="rId9"/>
    <p:sldId id="260" r:id="rId10"/>
    <p:sldId id="261" r:id="rId11"/>
    <p:sldId id="263" r:id="rId12"/>
    <p:sldId id="265" r:id="rId13"/>
    <p:sldId id="272"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77"/>
    <p:restoredTop sz="93721"/>
  </p:normalViewPr>
  <p:slideViewPr>
    <p:cSldViewPr snapToGrid="0" snapToObjects="1">
      <p:cViewPr varScale="1">
        <p:scale>
          <a:sx n="89" d="100"/>
          <a:sy n="89" d="100"/>
        </p:scale>
        <p:origin x="7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8BC2A-3E83-7444-812F-699327BE0E6C}" type="doc">
      <dgm:prSet loTypeId="urn:microsoft.com/office/officeart/2005/8/layout/chevron1" loCatId="" qsTypeId="urn:microsoft.com/office/officeart/2005/8/quickstyle/simple1" qsCatId="simple" csTypeId="urn:microsoft.com/office/officeart/2005/8/colors/accent1_2" csCatId="accent1" phldr="1"/>
      <dgm:spPr/>
    </dgm:pt>
    <dgm:pt modelId="{57CD26E8-B921-8D47-846E-904592259379}">
      <dgm:prSet phldrT="[Text]"/>
      <dgm:spPr/>
      <dgm:t>
        <a:bodyPr/>
        <a:lstStyle/>
        <a:p>
          <a:r>
            <a:rPr lang="en-US" dirty="0"/>
            <a:t>Discover</a:t>
          </a:r>
        </a:p>
      </dgm:t>
    </dgm:pt>
    <dgm:pt modelId="{B3D92531-0DA8-2A4D-A26A-2A80B54F1114}" type="parTrans" cxnId="{61BC0FAC-48DC-E949-9FE8-7CE9BA563B6A}">
      <dgm:prSet/>
      <dgm:spPr/>
      <dgm:t>
        <a:bodyPr/>
        <a:lstStyle/>
        <a:p>
          <a:endParaRPr lang="en-US"/>
        </a:p>
      </dgm:t>
    </dgm:pt>
    <dgm:pt modelId="{D470D8E1-561F-D24F-AF85-A83CE75DAE5C}" type="sibTrans" cxnId="{61BC0FAC-48DC-E949-9FE8-7CE9BA563B6A}">
      <dgm:prSet/>
      <dgm:spPr/>
      <dgm:t>
        <a:bodyPr/>
        <a:lstStyle/>
        <a:p>
          <a:endParaRPr lang="en-US"/>
        </a:p>
      </dgm:t>
    </dgm:pt>
    <dgm:pt modelId="{0EDA503B-5639-D347-B730-54A79FE3C293}">
      <dgm:prSet phldrT="[Text]"/>
      <dgm:spPr/>
      <dgm:t>
        <a:bodyPr/>
        <a:lstStyle/>
        <a:p>
          <a:r>
            <a:rPr lang="en-US" dirty="0"/>
            <a:t>Design</a:t>
          </a:r>
        </a:p>
      </dgm:t>
    </dgm:pt>
    <dgm:pt modelId="{0F636159-313C-5448-9725-32586508E439}" type="parTrans" cxnId="{8AC74B57-7722-B740-BAA3-4080FFAE9CCB}">
      <dgm:prSet/>
      <dgm:spPr/>
      <dgm:t>
        <a:bodyPr/>
        <a:lstStyle/>
        <a:p>
          <a:endParaRPr lang="en-US"/>
        </a:p>
      </dgm:t>
    </dgm:pt>
    <dgm:pt modelId="{ADF89B34-C230-0C40-A2DE-6BE697623AF5}" type="sibTrans" cxnId="{8AC74B57-7722-B740-BAA3-4080FFAE9CCB}">
      <dgm:prSet/>
      <dgm:spPr/>
      <dgm:t>
        <a:bodyPr/>
        <a:lstStyle/>
        <a:p>
          <a:endParaRPr lang="en-US"/>
        </a:p>
      </dgm:t>
    </dgm:pt>
    <dgm:pt modelId="{A5AC9798-4668-EA49-B252-E5DEF927C0BC}">
      <dgm:prSet phldrT="[Text]"/>
      <dgm:spPr/>
      <dgm:t>
        <a:bodyPr/>
        <a:lstStyle/>
        <a:p>
          <a:r>
            <a:rPr lang="en-US" dirty="0"/>
            <a:t>Deliver</a:t>
          </a:r>
        </a:p>
      </dgm:t>
    </dgm:pt>
    <dgm:pt modelId="{FA7D616C-4CB8-A249-B7D3-6585B277730D}" type="parTrans" cxnId="{C3884DE8-C2E5-7B49-8AAB-7414598053FB}">
      <dgm:prSet/>
      <dgm:spPr/>
      <dgm:t>
        <a:bodyPr/>
        <a:lstStyle/>
        <a:p>
          <a:endParaRPr lang="en-US"/>
        </a:p>
      </dgm:t>
    </dgm:pt>
    <dgm:pt modelId="{1F373D53-8461-F843-8F49-7E1C07A9AA15}" type="sibTrans" cxnId="{C3884DE8-C2E5-7B49-8AAB-7414598053FB}">
      <dgm:prSet/>
      <dgm:spPr/>
      <dgm:t>
        <a:bodyPr/>
        <a:lstStyle/>
        <a:p>
          <a:endParaRPr lang="en-US"/>
        </a:p>
      </dgm:t>
    </dgm:pt>
    <dgm:pt modelId="{1FA7D06E-A11A-374D-A42A-E69DA39FE344}">
      <dgm:prSet phldrT="[Text]"/>
      <dgm:spPr/>
      <dgm:t>
        <a:bodyPr/>
        <a:lstStyle/>
        <a:p>
          <a:r>
            <a:rPr lang="en-US" dirty="0"/>
            <a:t>Develop</a:t>
          </a:r>
        </a:p>
      </dgm:t>
    </dgm:pt>
    <dgm:pt modelId="{7302ADB7-6507-E445-88C5-B74ADC63A351}" type="parTrans" cxnId="{497475BC-A31F-FD4B-875E-0D021B8184E1}">
      <dgm:prSet/>
      <dgm:spPr/>
      <dgm:t>
        <a:bodyPr/>
        <a:lstStyle/>
        <a:p>
          <a:endParaRPr lang="en-US"/>
        </a:p>
      </dgm:t>
    </dgm:pt>
    <dgm:pt modelId="{82D3C22E-41C2-ED4E-A88B-4658B02D6275}" type="sibTrans" cxnId="{497475BC-A31F-FD4B-875E-0D021B8184E1}">
      <dgm:prSet/>
      <dgm:spPr/>
      <dgm:t>
        <a:bodyPr/>
        <a:lstStyle/>
        <a:p>
          <a:endParaRPr lang="en-US"/>
        </a:p>
      </dgm:t>
    </dgm:pt>
    <dgm:pt modelId="{C50B5A37-AA26-F544-AA60-1545C82EB12B}">
      <dgm:prSet phldrT="[Text]"/>
      <dgm:spPr/>
      <dgm:t>
        <a:bodyPr/>
        <a:lstStyle/>
        <a:p>
          <a:r>
            <a:rPr lang="en-US" dirty="0"/>
            <a:t>Deploy</a:t>
          </a:r>
        </a:p>
      </dgm:t>
    </dgm:pt>
    <dgm:pt modelId="{879A2572-B34B-0240-83BE-DCBEED035377}" type="parTrans" cxnId="{BE026F42-8319-AE4A-A203-DAFCF7D350F7}">
      <dgm:prSet/>
      <dgm:spPr/>
      <dgm:t>
        <a:bodyPr/>
        <a:lstStyle/>
        <a:p>
          <a:endParaRPr lang="en-US"/>
        </a:p>
      </dgm:t>
    </dgm:pt>
    <dgm:pt modelId="{ED88960C-FA91-A94D-9F78-3B7D2B46BA33}" type="sibTrans" cxnId="{BE026F42-8319-AE4A-A203-DAFCF7D350F7}">
      <dgm:prSet/>
      <dgm:spPr/>
      <dgm:t>
        <a:bodyPr/>
        <a:lstStyle/>
        <a:p>
          <a:endParaRPr lang="en-US"/>
        </a:p>
      </dgm:t>
    </dgm:pt>
    <dgm:pt modelId="{763D1FBB-ADF6-8E4F-982C-E5DFC2334A31}" type="pres">
      <dgm:prSet presAssocID="{EC98BC2A-3E83-7444-812F-699327BE0E6C}" presName="Name0" presStyleCnt="0">
        <dgm:presLayoutVars>
          <dgm:dir/>
          <dgm:animLvl val="lvl"/>
          <dgm:resizeHandles val="exact"/>
        </dgm:presLayoutVars>
      </dgm:prSet>
      <dgm:spPr/>
    </dgm:pt>
    <dgm:pt modelId="{2B32C68A-5DC5-B24C-8772-C1CC6938B4EA}" type="pres">
      <dgm:prSet presAssocID="{57CD26E8-B921-8D47-846E-904592259379}" presName="parTxOnly" presStyleLbl="node1" presStyleIdx="0" presStyleCnt="5">
        <dgm:presLayoutVars>
          <dgm:chMax val="0"/>
          <dgm:chPref val="0"/>
          <dgm:bulletEnabled val="1"/>
        </dgm:presLayoutVars>
      </dgm:prSet>
      <dgm:spPr/>
      <dgm:t>
        <a:bodyPr/>
        <a:lstStyle/>
        <a:p>
          <a:endParaRPr lang="en-US"/>
        </a:p>
      </dgm:t>
    </dgm:pt>
    <dgm:pt modelId="{0DC846B5-16F4-6745-A18B-98936F0BADBD}" type="pres">
      <dgm:prSet presAssocID="{D470D8E1-561F-D24F-AF85-A83CE75DAE5C}" presName="parTxOnlySpace" presStyleCnt="0"/>
      <dgm:spPr/>
    </dgm:pt>
    <dgm:pt modelId="{D1E3F8F5-1658-544F-B585-8D959693872B}" type="pres">
      <dgm:prSet presAssocID="{0EDA503B-5639-D347-B730-54A79FE3C293}" presName="parTxOnly" presStyleLbl="node1" presStyleIdx="1" presStyleCnt="5">
        <dgm:presLayoutVars>
          <dgm:chMax val="0"/>
          <dgm:chPref val="0"/>
          <dgm:bulletEnabled val="1"/>
        </dgm:presLayoutVars>
      </dgm:prSet>
      <dgm:spPr/>
      <dgm:t>
        <a:bodyPr/>
        <a:lstStyle/>
        <a:p>
          <a:endParaRPr lang="en-US"/>
        </a:p>
      </dgm:t>
    </dgm:pt>
    <dgm:pt modelId="{D9068A2F-15E6-A14E-A1BB-5BDB13BDBB9D}" type="pres">
      <dgm:prSet presAssocID="{ADF89B34-C230-0C40-A2DE-6BE697623AF5}" presName="parTxOnlySpace" presStyleCnt="0"/>
      <dgm:spPr/>
    </dgm:pt>
    <dgm:pt modelId="{D00AD2DE-7F3C-944B-8B2F-6C4A7E02F495}" type="pres">
      <dgm:prSet presAssocID="{1FA7D06E-A11A-374D-A42A-E69DA39FE344}" presName="parTxOnly" presStyleLbl="node1" presStyleIdx="2" presStyleCnt="5">
        <dgm:presLayoutVars>
          <dgm:chMax val="0"/>
          <dgm:chPref val="0"/>
          <dgm:bulletEnabled val="1"/>
        </dgm:presLayoutVars>
      </dgm:prSet>
      <dgm:spPr/>
      <dgm:t>
        <a:bodyPr/>
        <a:lstStyle/>
        <a:p>
          <a:endParaRPr lang="en-US"/>
        </a:p>
      </dgm:t>
    </dgm:pt>
    <dgm:pt modelId="{B0B2F090-D9A4-3B48-8E96-BF5AB31A4332}" type="pres">
      <dgm:prSet presAssocID="{82D3C22E-41C2-ED4E-A88B-4658B02D6275}" presName="parTxOnlySpace" presStyleCnt="0"/>
      <dgm:spPr/>
    </dgm:pt>
    <dgm:pt modelId="{317467C5-6D21-0343-90F6-18B8DB5932A4}" type="pres">
      <dgm:prSet presAssocID="{C50B5A37-AA26-F544-AA60-1545C82EB12B}" presName="parTxOnly" presStyleLbl="node1" presStyleIdx="3" presStyleCnt="5">
        <dgm:presLayoutVars>
          <dgm:chMax val="0"/>
          <dgm:chPref val="0"/>
          <dgm:bulletEnabled val="1"/>
        </dgm:presLayoutVars>
      </dgm:prSet>
      <dgm:spPr/>
      <dgm:t>
        <a:bodyPr/>
        <a:lstStyle/>
        <a:p>
          <a:endParaRPr lang="en-US"/>
        </a:p>
      </dgm:t>
    </dgm:pt>
    <dgm:pt modelId="{C3D8B4B6-8495-7341-BC30-72A943010FDF}" type="pres">
      <dgm:prSet presAssocID="{ED88960C-FA91-A94D-9F78-3B7D2B46BA33}" presName="parTxOnlySpace" presStyleCnt="0"/>
      <dgm:spPr/>
    </dgm:pt>
    <dgm:pt modelId="{820B89B4-6583-DE45-BF76-45DBB837DED8}" type="pres">
      <dgm:prSet presAssocID="{A5AC9798-4668-EA49-B252-E5DEF927C0BC}" presName="parTxOnly" presStyleLbl="node1" presStyleIdx="4" presStyleCnt="5">
        <dgm:presLayoutVars>
          <dgm:chMax val="0"/>
          <dgm:chPref val="0"/>
          <dgm:bulletEnabled val="1"/>
        </dgm:presLayoutVars>
      </dgm:prSet>
      <dgm:spPr/>
      <dgm:t>
        <a:bodyPr/>
        <a:lstStyle/>
        <a:p>
          <a:endParaRPr lang="en-US"/>
        </a:p>
      </dgm:t>
    </dgm:pt>
  </dgm:ptLst>
  <dgm:cxnLst>
    <dgm:cxn modelId="{E3ABCED7-F4B2-FC4D-BD09-6D602A1DD759}" type="presOf" srcId="{1FA7D06E-A11A-374D-A42A-E69DA39FE344}" destId="{D00AD2DE-7F3C-944B-8B2F-6C4A7E02F495}" srcOrd="0" destOrd="0" presId="urn:microsoft.com/office/officeart/2005/8/layout/chevron1"/>
    <dgm:cxn modelId="{497475BC-A31F-FD4B-875E-0D021B8184E1}" srcId="{EC98BC2A-3E83-7444-812F-699327BE0E6C}" destId="{1FA7D06E-A11A-374D-A42A-E69DA39FE344}" srcOrd="2" destOrd="0" parTransId="{7302ADB7-6507-E445-88C5-B74ADC63A351}" sibTransId="{82D3C22E-41C2-ED4E-A88B-4658B02D6275}"/>
    <dgm:cxn modelId="{C3884DE8-C2E5-7B49-8AAB-7414598053FB}" srcId="{EC98BC2A-3E83-7444-812F-699327BE0E6C}" destId="{A5AC9798-4668-EA49-B252-E5DEF927C0BC}" srcOrd="4" destOrd="0" parTransId="{FA7D616C-4CB8-A249-B7D3-6585B277730D}" sibTransId="{1F373D53-8461-F843-8F49-7E1C07A9AA15}"/>
    <dgm:cxn modelId="{BE026F42-8319-AE4A-A203-DAFCF7D350F7}" srcId="{EC98BC2A-3E83-7444-812F-699327BE0E6C}" destId="{C50B5A37-AA26-F544-AA60-1545C82EB12B}" srcOrd="3" destOrd="0" parTransId="{879A2572-B34B-0240-83BE-DCBEED035377}" sibTransId="{ED88960C-FA91-A94D-9F78-3B7D2B46BA33}"/>
    <dgm:cxn modelId="{DA65B930-B0B1-2E4F-981C-08886F75FB91}" type="presOf" srcId="{57CD26E8-B921-8D47-846E-904592259379}" destId="{2B32C68A-5DC5-B24C-8772-C1CC6938B4EA}" srcOrd="0" destOrd="0" presId="urn:microsoft.com/office/officeart/2005/8/layout/chevron1"/>
    <dgm:cxn modelId="{8AC74B57-7722-B740-BAA3-4080FFAE9CCB}" srcId="{EC98BC2A-3E83-7444-812F-699327BE0E6C}" destId="{0EDA503B-5639-D347-B730-54A79FE3C293}" srcOrd="1" destOrd="0" parTransId="{0F636159-313C-5448-9725-32586508E439}" sibTransId="{ADF89B34-C230-0C40-A2DE-6BE697623AF5}"/>
    <dgm:cxn modelId="{7D05E82C-D2F6-EC41-B579-B9A6C7477155}" type="presOf" srcId="{EC98BC2A-3E83-7444-812F-699327BE0E6C}" destId="{763D1FBB-ADF6-8E4F-982C-E5DFC2334A31}" srcOrd="0" destOrd="0" presId="urn:microsoft.com/office/officeart/2005/8/layout/chevron1"/>
    <dgm:cxn modelId="{C3C0C1FE-8B9A-064C-8EB3-EAFC04DA3B40}" type="presOf" srcId="{0EDA503B-5639-D347-B730-54A79FE3C293}" destId="{D1E3F8F5-1658-544F-B585-8D959693872B}" srcOrd="0" destOrd="0" presId="urn:microsoft.com/office/officeart/2005/8/layout/chevron1"/>
    <dgm:cxn modelId="{61BC0FAC-48DC-E949-9FE8-7CE9BA563B6A}" srcId="{EC98BC2A-3E83-7444-812F-699327BE0E6C}" destId="{57CD26E8-B921-8D47-846E-904592259379}" srcOrd="0" destOrd="0" parTransId="{B3D92531-0DA8-2A4D-A26A-2A80B54F1114}" sibTransId="{D470D8E1-561F-D24F-AF85-A83CE75DAE5C}"/>
    <dgm:cxn modelId="{A049F12B-07B3-464F-9C4F-ADEC5D898700}" type="presOf" srcId="{A5AC9798-4668-EA49-B252-E5DEF927C0BC}" destId="{820B89B4-6583-DE45-BF76-45DBB837DED8}" srcOrd="0" destOrd="0" presId="urn:microsoft.com/office/officeart/2005/8/layout/chevron1"/>
    <dgm:cxn modelId="{04F9EC6D-822A-134E-8782-CFA2F428E7D3}" type="presOf" srcId="{C50B5A37-AA26-F544-AA60-1545C82EB12B}" destId="{317467C5-6D21-0343-90F6-18B8DB5932A4}" srcOrd="0" destOrd="0" presId="urn:microsoft.com/office/officeart/2005/8/layout/chevron1"/>
    <dgm:cxn modelId="{0CB6BC77-47CE-9B46-A5A8-364EC21A0141}" type="presParOf" srcId="{763D1FBB-ADF6-8E4F-982C-E5DFC2334A31}" destId="{2B32C68A-5DC5-B24C-8772-C1CC6938B4EA}" srcOrd="0" destOrd="0" presId="urn:microsoft.com/office/officeart/2005/8/layout/chevron1"/>
    <dgm:cxn modelId="{F7DB526F-C749-344E-8AAF-69C641FC1929}" type="presParOf" srcId="{763D1FBB-ADF6-8E4F-982C-E5DFC2334A31}" destId="{0DC846B5-16F4-6745-A18B-98936F0BADBD}" srcOrd="1" destOrd="0" presId="urn:microsoft.com/office/officeart/2005/8/layout/chevron1"/>
    <dgm:cxn modelId="{2E819EB2-70AE-0646-B9CA-7BE4922E2A57}" type="presParOf" srcId="{763D1FBB-ADF6-8E4F-982C-E5DFC2334A31}" destId="{D1E3F8F5-1658-544F-B585-8D959693872B}" srcOrd="2" destOrd="0" presId="urn:microsoft.com/office/officeart/2005/8/layout/chevron1"/>
    <dgm:cxn modelId="{237EC069-4897-BE43-8633-01BC0B811FE0}" type="presParOf" srcId="{763D1FBB-ADF6-8E4F-982C-E5DFC2334A31}" destId="{D9068A2F-15E6-A14E-A1BB-5BDB13BDBB9D}" srcOrd="3" destOrd="0" presId="urn:microsoft.com/office/officeart/2005/8/layout/chevron1"/>
    <dgm:cxn modelId="{79605D79-6CEF-9844-BBBF-24DBF9C9C791}" type="presParOf" srcId="{763D1FBB-ADF6-8E4F-982C-E5DFC2334A31}" destId="{D00AD2DE-7F3C-944B-8B2F-6C4A7E02F495}" srcOrd="4" destOrd="0" presId="urn:microsoft.com/office/officeart/2005/8/layout/chevron1"/>
    <dgm:cxn modelId="{48273364-DB88-3646-A278-7AF4F4DE5B43}" type="presParOf" srcId="{763D1FBB-ADF6-8E4F-982C-E5DFC2334A31}" destId="{B0B2F090-D9A4-3B48-8E96-BF5AB31A4332}" srcOrd="5" destOrd="0" presId="urn:microsoft.com/office/officeart/2005/8/layout/chevron1"/>
    <dgm:cxn modelId="{32271E66-382D-014E-98CE-DF415308C088}" type="presParOf" srcId="{763D1FBB-ADF6-8E4F-982C-E5DFC2334A31}" destId="{317467C5-6D21-0343-90F6-18B8DB5932A4}" srcOrd="6" destOrd="0" presId="urn:microsoft.com/office/officeart/2005/8/layout/chevron1"/>
    <dgm:cxn modelId="{48A9794E-42D0-BE4F-ABF1-CDEEB0993BD1}" type="presParOf" srcId="{763D1FBB-ADF6-8E4F-982C-E5DFC2334A31}" destId="{C3D8B4B6-8495-7341-BC30-72A943010FDF}" srcOrd="7" destOrd="0" presId="urn:microsoft.com/office/officeart/2005/8/layout/chevron1"/>
    <dgm:cxn modelId="{E6CBE632-1428-2448-B5B0-D091A00153EA}" type="presParOf" srcId="{763D1FBB-ADF6-8E4F-982C-E5DFC2334A31}" destId="{820B89B4-6583-DE45-BF76-45DBB837DED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B86B2-4E9D-8C49-B299-B575C0E9A3C4}" type="datetimeFigureOut">
              <a:rPr lang="en-US" smtClean="0"/>
              <a:t>5/17/2019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15170-2521-FE47-AEA5-19B96F04DE50}" type="slidenum">
              <a:rPr lang="en-US" smtClean="0"/>
              <a:t>‹#›</a:t>
            </a:fld>
            <a:endParaRPr lang="en-US" dirty="0"/>
          </a:p>
        </p:txBody>
      </p:sp>
    </p:spTree>
    <p:extLst>
      <p:ext uri="{BB962C8B-B14F-4D97-AF65-F5344CB8AC3E}">
        <p14:creationId xmlns:p14="http://schemas.microsoft.com/office/powerpoint/2010/main" val="327068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2</a:t>
            </a:fld>
            <a:endParaRPr lang="en-US" dirty="0"/>
          </a:p>
        </p:txBody>
      </p:sp>
    </p:spTree>
    <p:extLst>
      <p:ext uri="{BB962C8B-B14F-4D97-AF65-F5344CB8AC3E}">
        <p14:creationId xmlns:p14="http://schemas.microsoft.com/office/powerpoint/2010/main" val="17816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11</a:t>
            </a:fld>
            <a:endParaRPr lang="en-US" dirty="0"/>
          </a:p>
        </p:txBody>
      </p:sp>
    </p:spTree>
    <p:extLst>
      <p:ext uri="{BB962C8B-B14F-4D97-AF65-F5344CB8AC3E}">
        <p14:creationId xmlns:p14="http://schemas.microsoft.com/office/powerpoint/2010/main" val="51402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12</a:t>
            </a:fld>
            <a:endParaRPr lang="en-US" dirty="0"/>
          </a:p>
        </p:txBody>
      </p:sp>
    </p:spTree>
    <p:extLst>
      <p:ext uri="{BB962C8B-B14F-4D97-AF65-F5344CB8AC3E}">
        <p14:creationId xmlns:p14="http://schemas.microsoft.com/office/powerpoint/2010/main" val="9183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14</a:t>
            </a:fld>
            <a:endParaRPr lang="en-US" dirty="0"/>
          </a:p>
        </p:txBody>
      </p:sp>
    </p:spTree>
    <p:extLst>
      <p:ext uri="{BB962C8B-B14F-4D97-AF65-F5344CB8AC3E}">
        <p14:creationId xmlns:p14="http://schemas.microsoft.com/office/powerpoint/2010/main" val="342221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3</a:t>
            </a:fld>
            <a:endParaRPr lang="en-US" dirty="0"/>
          </a:p>
        </p:txBody>
      </p:sp>
    </p:spTree>
    <p:extLst>
      <p:ext uri="{BB962C8B-B14F-4D97-AF65-F5344CB8AC3E}">
        <p14:creationId xmlns:p14="http://schemas.microsoft.com/office/powerpoint/2010/main" val="338644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4</a:t>
            </a:fld>
            <a:endParaRPr lang="en-US" dirty="0"/>
          </a:p>
        </p:txBody>
      </p:sp>
    </p:spTree>
    <p:extLst>
      <p:ext uri="{BB962C8B-B14F-4D97-AF65-F5344CB8AC3E}">
        <p14:creationId xmlns:p14="http://schemas.microsoft.com/office/powerpoint/2010/main" val="366208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5</a:t>
            </a:fld>
            <a:endParaRPr lang="en-US" dirty="0"/>
          </a:p>
        </p:txBody>
      </p:sp>
    </p:spTree>
    <p:extLst>
      <p:ext uri="{BB962C8B-B14F-4D97-AF65-F5344CB8AC3E}">
        <p14:creationId xmlns:p14="http://schemas.microsoft.com/office/powerpoint/2010/main" val="390212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6</a:t>
            </a:fld>
            <a:endParaRPr lang="en-US" dirty="0"/>
          </a:p>
        </p:txBody>
      </p:sp>
    </p:spTree>
    <p:extLst>
      <p:ext uri="{BB962C8B-B14F-4D97-AF65-F5344CB8AC3E}">
        <p14:creationId xmlns:p14="http://schemas.microsoft.com/office/powerpoint/2010/main" val="65291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7</a:t>
            </a:fld>
            <a:endParaRPr lang="en-US" dirty="0"/>
          </a:p>
        </p:txBody>
      </p:sp>
    </p:spTree>
    <p:extLst>
      <p:ext uri="{BB962C8B-B14F-4D97-AF65-F5344CB8AC3E}">
        <p14:creationId xmlns:p14="http://schemas.microsoft.com/office/powerpoint/2010/main" val="310475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8</a:t>
            </a:fld>
            <a:endParaRPr lang="en-US" dirty="0"/>
          </a:p>
        </p:txBody>
      </p:sp>
    </p:spTree>
    <p:extLst>
      <p:ext uri="{BB962C8B-B14F-4D97-AF65-F5344CB8AC3E}">
        <p14:creationId xmlns:p14="http://schemas.microsoft.com/office/powerpoint/2010/main" val="416395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9</a:t>
            </a:fld>
            <a:endParaRPr lang="en-US" dirty="0"/>
          </a:p>
        </p:txBody>
      </p:sp>
    </p:spTree>
    <p:extLst>
      <p:ext uri="{BB962C8B-B14F-4D97-AF65-F5344CB8AC3E}">
        <p14:creationId xmlns:p14="http://schemas.microsoft.com/office/powerpoint/2010/main" val="253004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15170-2521-FE47-AEA5-19B96F04DE50}" type="slidenum">
              <a:rPr lang="en-US" smtClean="0"/>
              <a:t>10</a:t>
            </a:fld>
            <a:endParaRPr lang="en-US" dirty="0"/>
          </a:p>
        </p:txBody>
      </p:sp>
    </p:spTree>
    <p:extLst>
      <p:ext uri="{BB962C8B-B14F-4D97-AF65-F5344CB8AC3E}">
        <p14:creationId xmlns:p14="http://schemas.microsoft.com/office/powerpoint/2010/main" val="340334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A890E4-83F9-D743-8554-C95F6A7E0D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AF2C745-AD08-8147-8111-2FF12A4579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EFB999E-BAA0-834C-9714-976EB5F925D2}"/>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5" name="Footer Placeholder 4">
            <a:extLst>
              <a:ext uri="{FF2B5EF4-FFF2-40B4-BE49-F238E27FC236}">
                <a16:creationId xmlns:a16="http://schemas.microsoft.com/office/drawing/2014/main" xmlns="" id="{9A2B3004-4F84-9E4A-AA14-0370CE74E7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FFB6421-8A92-814B-9151-EDDD1C4D0D32}"/>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156107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96690-48EA-A841-A64F-3FD83675A5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F9FD158-4BDC-7049-B512-9A7821708B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9EB399-B1A3-2C47-BB87-158A7CB85297}"/>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5" name="Footer Placeholder 4">
            <a:extLst>
              <a:ext uri="{FF2B5EF4-FFF2-40B4-BE49-F238E27FC236}">
                <a16:creationId xmlns:a16="http://schemas.microsoft.com/office/drawing/2014/main" xmlns="" id="{4E92ADA8-CE9E-684E-AAFD-599C18F926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8EB3532-C295-2C42-A7A5-235002B2D57B}"/>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176651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0D30D79-E97A-B544-AA7C-FC2750A219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FF2FBAC-3314-4D4A-AF8A-0C436F6A5D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27CACF-2F50-F848-B049-74AAAEFCAE43}"/>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5" name="Footer Placeholder 4">
            <a:extLst>
              <a:ext uri="{FF2B5EF4-FFF2-40B4-BE49-F238E27FC236}">
                <a16:creationId xmlns:a16="http://schemas.microsoft.com/office/drawing/2014/main" xmlns="" id="{0D6A58F4-EDBE-6D4A-BF17-D080135DE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C502DAB-60FB-E744-BC51-F805CC6D2FFB}"/>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243510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E8EDD-5538-0A44-A290-A08BD1920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1CD34D-51A1-5840-B818-BDA9632F4C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D8B2EB-619F-8B4A-AF4B-2A57AFA3C987}"/>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5" name="Footer Placeholder 4">
            <a:extLst>
              <a:ext uri="{FF2B5EF4-FFF2-40B4-BE49-F238E27FC236}">
                <a16:creationId xmlns:a16="http://schemas.microsoft.com/office/drawing/2014/main" xmlns="" id="{A0BF1B08-6264-3F4E-A3C7-EB94CC9E5C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F171999-0CBF-6942-A887-6DC52EA8D9E3}"/>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32705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75F18-63B3-B54A-A766-8060F677B0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069B6B-6EE5-F244-893D-8B13F6073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995059-E6E1-224B-8D6C-0FA4A3C97E26}"/>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5" name="Footer Placeholder 4">
            <a:extLst>
              <a:ext uri="{FF2B5EF4-FFF2-40B4-BE49-F238E27FC236}">
                <a16:creationId xmlns:a16="http://schemas.microsoft.com/office/drawing/2014/main" xmlns="" id="{B8D656B4-6935-DE41-83C0-88F9558FD5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9B7298B-604C-7B41-834B-998E079CB050}"/>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245779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90EA6-A121-8844-860A-FA1D58FDF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A2B74F-2721-1041-AC9F-AA24BB97F4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28D1555-F3ED-6345-8DA2-4F47834E3F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9AA854B-05A5-E54D-B3D7-D60EAF982140}"/>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6" name="Footer Placeholder 5">
            <a:extLst>
              <a:ext uri="{FF2B5EF4-FFF2-40B4-BE49-F238E27FC236}">
                <a16:creationId xmlns:a16="http://schemas.microsoft.com/office/drawing/2014/main" xmlns="" id="{A08EC67C-F823-2845-839B-253468056E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63A98B4-807C-0D4D-8E61-3E93E651BBEF}"/>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275825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764F7-C97D-0A4D-8968-6A1984929F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345ED4-C800-814C-B49C-4B4F751AFE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E70A65D-BC2D-D049-A398-67E74E5FF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0A3F430-8AA7-C244-A143-C6B873168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E875246-CBBC-014D-8ABB-CB60BC633A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728E421-4217-0C4E-9077-FDBD0EBB3E78}"/>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8" name="Footer Placeholder 7">
            <a:extLst>
              <a:ext uri="{FF2B5EF4-FFF2-40B4-BE49-F238E27FC236}">
                <a16:creationId xmlns:a16="http://schemas.microsoft.com/office/drawing/2014/main" xmlns="" id="{3A4E349B-784F-1147-BF5F-8C580FACCA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A0D0B82-6A5E-3E47-BD35-1EBE51AB4883}"/>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81380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8C14D-2D53-734D-B6B6-4154576029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1C10DE-5635-B448-8D70-28EEEFA6DCAF}"/>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4" name="Footer Placeholder 3">
            <a:extLst>
              <a:ext uri="{FF2B5EF4-FFF2-40B4-BE49-F238E27FC236}">
                <a16:creationId xmlns:a16="http://schemas.microsoft.com/office/drawing/2014/main" xmlns="" id="{A147F5C8-C611-A145-A22E-AAD3C31E49F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52B3800-886A-A040-9BD8-32B640BFB71A}"/>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353924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9B8FA30-7EC1-A945-B3EF-BEF9DB28445C}"/>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3" name="Footer Placeholder 2">
            <a:extLst>
              <a:ext uri="{FF2B5EF4-FFF2-40B4-BE49-F238E27FC236}">
                <a16:creationId xmlns:a16="http://schemas.microsoft.com/office/drawing/2014/main" xmlns="" id="{5CB1CF3F-2EC1-3C45-B101-7B6CC23C13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33BE2CB-6464-A546-ACF0-79F8983EFC8B}"/>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23390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54613A-6FAF-CB4F-B55F-5B39B94AC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2F78A2-F4D7-9747-B1DA-388AB421B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98D3A8F-D78E-AE43-9364-6279F18B4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80039DE-7ADE-9240-822A-C79E83D6FD18}"/>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6" name="Footer Placeholder 5">
            <a:extLst>
              <a:ext uri="{FF2B5EF4-FFF2-40B4-BE49-F238E27FC236}">
                <a16:creationId xmlns:a16="http://schemas.microsoft.com/office/drawing/2014/main" xmlns="" id="{4DDB5A4C-4AAF-D149-942F-1F760B52FD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C1BFEEC-833A-5D4E-A0CA-84A1BD7060F5}"/>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372274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E9EB5-4DD4-CC43-9473-D2755B787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1DC0B89-86B7-FB43-9A6B-45087C5D9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0E561EB1-9EF1-6E4D-9656-5C5AA1E26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8F01F7-82A7-774F-9657-6B213FD31A2D}"/>
              </a:ext>
            </a:extLst>
          </p:cNvPr>
          <p:cNvSpPr>
            <a:spLocks noGrp="1"/>
          </p:cNvSpPr>
          <p:nvPr>
            <p:ph type="dt" sz="half" idx="10"/>
          </p:nvPr>
        </p:nvSpPr>
        <p:spPr/>
        <p:txBody>
          <a:bodyPr/>
          <a:lstStyle/>
          <a:p>
            <a:fld id="{41D6A1FF-B7A4-E14D-8796-C3A31B32540A}" type="datetimeFigureOut">
              <a:rPr lang="en-US" smtClean="0"/>
              <a:t>5/17/2019</a:t>
            </a:fld>
            <a:endParaRPr lang="en-US" dirty="0"/>
          </a:p>
        </p:txBody>
      </p:sp>
      <p:sp>
        <p:nvSpPr>
          <p:cNvPr id="6" name="Footer Placeholder 5">
            <a:extLst>
              <a:ext uri="{FF2B5EF4-FFF2-40B4-BE49-F238E27FC236}">
                <a16:creationId xmlns:a16="http://schemas.microsoft.com/office/drawing/2014/main" xmlns="" id="{F04FFB09-6CD2-9147-88F4-411B7DA789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3DE1F30-D7EC-7742-A927-2B477BC7C3C4}"/>
              </a:ext>
            </a:extLst>
          </p:cNvPr>
          <p:cNvSpPr>
            <a:spLocks noGrp="1"/>
          </p:cNvSpPr>
          <p:nvPr>
            <p:ph type="sldNum" sz="quarter" idx="12"/>
          </p:nvPr>
        </p:nvSpPr>
        <p:spPr/>
        <p:txBody>
          <a:bodyPr/>
          <a:lstStyle/>
          <a:p>
            <a:fld id="{4B804D50-AB37-BC4F-A2FD-9D534B05B0B0}" type="slidenum">
              <a:rPr lang="en-US" smtClean="0"/>
              <a:t>‹#›</a:t>
            </a:fld>
            <a:endParaRPr lang="en-US" dirty="0"/>
          </a:p>
        </p:txBody>
      </p:sp>
    </p:spTree>
    <p:extLst>
      <p:ext uri="{BB962C8B-B14F-4D97-AF65-F5344CB8AC3E}">
        <p14:creationId xmlns:p14="http://schemas.microsoft.com/office/powerpoint/2010/main" val="248642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0">
              <a:schemeClr val="accent3">
                <a:lumMod val="95000"/>
                <a:lumOff val="5000"/>
              </a:schemeClr>
            </a:gs>
            <a:gs pos="100000">
              <a:schemeClr val="accent3">
                <a:lumMod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B227A6-029A-B245-BA29-AA147A9EB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C81A502-66AA-AF4C-B1AE-E49928A2D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583591-65B2-E447-AA2A-2EB1A44D2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A1FF-B7A4-E14D-8796-C3A31B32540A}" type="datetimeFigureOut">
              <a:rPr lang="en-US" smtClean="0"/>
              <a:t>5/17/2019</a:t>
            </a:fld>
            <a:endParaRPr lang="en-US" dirty="0"/>
          </a:p>
        </p:txBody>
      </p:sp>
      <p:sp>
        <p:nvSpPr>
          <p:cNvPr id="5" name="Footer Placeholder 4">
            <a:extLst>
              <a:ext uri="{FF2B5EF4-FFF2-40B4-BE49-F238E27FC236}">
                <a16:creationId xmlns:a16="http://schemas.microsoft.com/office/drawing/2014/main" xmlns="" id="{AC1D6F2E-3405-8F4C-9582-DB1AFED7C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2F0EEC1E-D9EE-4C48-A5CE-1005BA5E2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04D50-AB37-BC4F-A2FD-9D534B05B0B0}" type="slidenum">
              <a:rPr lang="en-US" smtClean="0"/>
              <a:t>‹#›</a:t>
            </a:fld>
            <a:endParaRPr lang="en-US" dirty="0"/>
          </a:p>
        </p:txBody>
      </p:sp>
    </p:spTree>
    <p:extLst>
      <p:ext uri="{BB962C8B-B14F-4D97-AF65-F5344CB8AC3E}">
        <p14:creationId xmlns:p14="http://schemas.microsoft.com/office/powerpoint/2010/main" val="212361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1FD9B-6D78-A54D-90D0-D5269ADC0413}"/>
              </a:ext>
            </a:extLst>
          </p:cNvPr>
          <p:cNvSpPr>
            <a:spLocks noGrp="1"/>
          </p:cNvSpPr>
          <p:nvPr>
            <p:ph type="ctrTitle"/>
          </p:nvPr>
        </p:nvSpPr>
        <p:spPr/>
        <p:txBody>
          <a:bodyPr>
            <a:normAutofit fontScale="90000"/>
          </a:bodyPr>
          <a:lstStyle/>
          <a:p>
            <a:r>
              <a:rPr lang="en-US" dirty="0"/>
              <a:t>Strategic Marketing</a:t>
            </a:r>
            <a:br>
              <a:rPr lang="en-US" dirty="0"/>
            </a:br>
            <a:r>
              <a:rPr lang="en-US" dirty="0"/>
              <a:t>Proposal</a:t>
            </a:r>
            <a:br>
              <a:rPr lang="en-US" dirty="0"/>
            </a:br>
            <a:endParaRPr lang="en-US" dirty="0"/>
          </a:p>
        </p:txBody>
      </p:sp>
      <p:sp>
        <p:nvSpPr>
          <p:cNvPr id="3" name="Subtitle 2">
            <a:extLst>
              <a:ext uri="{FF2B5EF4-FFF2-40B4-BE49-F238E27FC236}">
                <a16:creationId xmlns:a16="http://schemas.microsoft.com/office/drawing/2014/main" xmlns="" id="{056CC25C-4194-274C-96A1-43B9B4C3C799}"/>
              </a:ext>
            </a:extLst>
          </p:cNvPr>
          <p:cNvSpPr>
            <a:spLocks noGrp="1"/>
          </p:cNvSpPr>
          <p:nvPr>
            <p:ph type="subTitle" idx="1"/>
          </p:nvPr>
        </p:nvSpPr>
        <p:spPr/>
        <p:txBody>
          <a:bodyPr>
            <a:normAutofit/>
          </a:bodyPr>
          <a:lstStyle/>
          <a:p>
            <a:r>
              <a:rPr lang="en-US" sz="3600" dirty="0"/>
              <a:t>Sausalito Hospitality Business Development Committee</a:t>
            </a:r>
          </a:p>
        </p:txBody>
      </p:sp>
    </p:spTree>
    <p:extLst>
      <p:ext uri="{BB962C8B-B14F-4D97-AF65-F5344CB8AC3E}">
        <p14:creationId xmlns:p14="http://schemas.microsoft.com/office/powerpoint/2010/main" val="225691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9797B-743F-6A47-8912-CF24C94F5A1C}"/>
              </a:ext>
            </a:extLst>
          </p:cNvPr>
          <p:cNvSpPr>
            <a:spLocks noGrp="1"/>
          </p:cNvSpPr>
          <p:nvPr>
            <p:ph type="title"/>
          </p:nvPr>
        </p:nvSpPr>
        <p:spPr/>
        <p:txBody>
          <a:bodyPr/>
          <a:lstStyle/>
          <a:p>
            <a:r>
              <a:rPr lang="en-US" dirty="0"/>
              <a:t>Five Pillars</a:t>
            </a:r>
          </a:p>
        </p:txBody>
      </p:sp>
      <p:sp>
        <p:nvSpPr>
          <p:cNvPr id="3" name="Content Placeholder 2">
            <a:extLst>
              <a:ext uri="{FF2B5EF4-FFF2-40B4-BE49-F238E27FC236}">
                <a16:creationId xmlns:a16="http://schemas.microsoft.com/office/drawing/2014/main" xmlns="" id="{DC8F6472-E4E9-E943-A451-117722C20770}"/>
              </a:ext>
            </a:extLst>
          </p:cNvPr>
          <p:cNvSpPr>
            <a:spLocks noGrp="1"/>
          </p:cNvSpPr>
          <p:nvPr>
            <p:ph idx="1"/>
          </p:nvPr>
        </p:nvSpPr>
        <p:spPr>
          <a:xfrm>
            <a:off x="838200" y="1825624"/>
            <a:ext cx="10342418" cy="4319144"/>
          </a:xfrm>
        </p:spPr>
        <p:txBody>
          <a:bodyPr>
            <a:noAutofit/>
          </a:bodyPr>
          <a:lstStyle/>
          <a:p>
            <a:pPr marL="0" indent="0">
              <a:buNone/>
            </a:pPr>
            <a:r>
              <a:rPr lang="en-US" dirty="0"/>
              <a:t>To more clearly define the city as a destination, the committee has chosen five key attributes to focus on in marketing campaigns.</a:t>
            </a:r>
          </a:p>
          <a:p>
            <a:pPr marL="0" indent="0">
              <a:buNone/>
            </a:pPr>
            <a:endParaRPr lang="en-US" dirty="0"/>
          </a:p>
          <a:p>
            <a:r>
              <a:rPr lang="en-US" dirty="0"/>
              <a:t>Arts + Culture</a:t>
            </a:r>
          </a:p>
          <a:p>
            <a:r>
              <a:rPr lang="en-US" dirty="0"/>
              <a:t>Food + Beverage</a:t>
            </a:r>
          </a:p>
          <a:p>
            <a:r>
              <a:rPr lang="en-US" dirty="0"/>
              <a:t>Health + Wellness</a:t>
            </a:r>
          </a:p>
          <a:p>
            <a:r>
              <a:rPr lang="en-US" dirty="0"/>
              <a:t>Festivals + Events </a:t>
            </a:r>
          </a:p>
          <a:p>
            <a:r>
              <a:rPr lang="en-US" dirty="0"/>
              <a:t>Experiential Venues</a:t>
            </a:r>
          </a:p>
          <a:p>
            <a:endParaRPr lang="en-US" dirty="0"/>
          </a:p>
          <a:p>
            <a:pPr marL="0" indent="0">
              <a:buNone/>
            </a:pPr>
            <a:endParaRPr lang="en-US" sz="3300" dirty="0"/>
          </a:p>
          <a:p>
            <a:pPr marL="0" indent="0">
              <a:buNone/>
            </a:pPr>
            <a:endParaRPr lang="en-US" sz="3300" dirty="0"/>
          </a:p>
          <a:p>
            <a:pPr marL="0" indent="0">
              <a:buNone/>
            </a:pPr>
            <a:r>
              <a:rPr lang="en-US" dirty="0"/>
              <a:t> </a:t>
            </a:r>
          </a:p>
          <a:p>
            <a:endParaRPr lang="en-US" dirty="0"/>
          </a:p>
        </p:txBody>
      </p:sp>
    </p:spTree>
    <p:extLst>
      <p:ext uri="{BB962C8B-B14F-4D97-AF65-F5344CB8AC3E}">
        <p14:creationId xmlns:p14="http://schemas.microsoft.com/office/powerpoint/2010/main" val="4023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BEDE7-5DF8-0543-A1F4-9FF7AC8DB8D2}"/>
              </a:ext>
            </a:extLst>
          </p:cNvPr>
          <p:cNvSpPr>
            <a:spLocks noGrp="1"/>
          </p:cNvSpPr>
          <p:nvPr>
            <p:ph type="title"/>
          </p:nvPr>
        </p:nvSpPr>
        <p:spPr/>
        <p:txBody>
          <a:bodyPr/>
          <a:lstStyle/>
          <a:p>
            <a:r>
              <a:rPr lang="en-US" dirty="0"/>
              <a:t>Promoting the Pillars – Two Phase Approach</a:t>
            </a:r>
          </a:p>
        </p:txBody>
      </p:sp>
      <p:sp>
        <p:nvSpPr>
          <p:cNvPr id="3" name="Content Placeholder 2">
            <a:extLst>
              <a:ext uri="{FF2B5EF4-FFF2-40B4-BE49-F238E27FC236}">
                <a16:creationId xmlns:a16="http://schemas.microsoft.com/office/drawing/2014/main" xmlns="" id="{8752F10B-4A33-0940-A532-5CA1018F0C7F}"/>
              </a:ext>
            </a:extLst>
          </p:cNvPr>
          <p:cNvSpPr>
            <a:spLocks noGrp="1"/>
          </p:cNvSpPr>
          <p:nvPr>
            <p:ph idx="1"/>
          </p:nvPr>
        </p:nvSpPr>
        <p:spPr/>
        <p:txBody>
          <a:bodyPr>
            <a:normAutofit/>
          </a:bodyPr>
          <a:lstStyle/>
          <a:p>
            <a:r>
              <a:rPr lang="en-US" dirty="0"/>
              <a:t>The committee is requesting funds to create and implement a three-year strategic marketing plan. </a:t>
            </a:r>
          </a:p>
          <a:p>
            <a:r>
              <a:rPr lang="en-US" dirty="0"/>
              <a:t>The committee recommends an integrated approach that weaves together DestinationSausalito.com, VisitSausalito.org and Sausalito.org, along with collateral, guides and other print materials.</a:t>
            </a:r>
          </a:p>
          <a:p>
            <a:r>
              <a:rPr lang="en-US" dirty="0"/>
              <a:t>This integrated approach will help to define the Sausalito brand, make it consistent and recognizable across multiple marketing touchpoints. </a:t>
            </a:r>
          </a:p>
          <a:p>
            <a:r>
              <a:rPr lang="en-US" dirty="0"/>
              <a:t>From here we will engage in marketing campaigns and sales efforts. </a:t>
            </a:r>
          </a:p>
        </p:txBody>
      </p:sp>
    </p:spTree>
    <p:extLst>
      <p:ext uri="{BB962C8B-B14F-4D97-AF65-F5344CB8AC3E}">
        <p14:creationId xmlns:p14="http://schemas.microsoft.com/office/powerpoint/2010/main" val="10369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132BD5-CFE8-A14F-A8C8-CC7FEE5B1687}"/>
              </a:ext>
            </a:extLst>
          </p:cNvPr>
          <p:cNvSpPr>
            <a:spLocks noGrp="1"/>
          </p:cNvSpPr>
          <p:nvPr>
            <p:ph type="title"/>
          </p:nvPr>
        </p:nvSpPr>
        <p:spPr>
          <a:xfrm>
            <a:off x="838200" y="365125"/>
            <a:ext cx="10515600" cy="988187"/>
          </a:xfrm>
        </p:spPr>
        <p:txBody>
          <a:bodyPr/>
          <a:lstStyle/>
          <a:p>
            <a:r>
              <a:rPr lang="en-US" dirty="0"/>
              <a:t>Deliverables: 2019 - 2020</a:t>
            </a:r>
          </a:p>
        </p:txBody>
      </p:sp>
      <p:sp>
        <p:nvSpPr>
          <p:cNvPr id="3" name="Content Placeholder 2">
            <a:extLst>
              <a:ext uri="{FF2B5EF4-FFF2-40B4-BE49-F238E27FC236}">
                <a16:creationId xmlns:a16="http://schemas.microsoft.com/office/drawing/2014/main" xmlns="" id="{BC81EADF-106F-5C4B-99C4-32F5D4E951EC}"/>
              </a:ext>
            </a:extLst>
          </p:cNvPr>
          <p:cNvSpPr>
            <a:spLocks noGrp="1"/>
          </p:cNvSpPr>
          <p:nvPr>
            <p:ph idx="1"/>
          </p:nvPr>
        </p:nvSpPr>
        <p:spPr>
          <a:xfrm>
            <a:off x="838200" y="1481329"/>
            <a:ext cx="10515600" cy="4389120"/>
          </a:xfrm>
        </p:spPr>
        <p:txBody>
          <a:bodyPr>
            <a:normAutofit/>
          </a:bodyPr>
          <a:lstStyle/>
          <a:p>
            <a:pPr lvl="0"/>
            <a:r>
              <a:rPr lang="en-US" dirty="0"/>
              <a:t>Documentation of Discovery Phase</a:t>
            </a:r>
          </a:p>
          <a:p>
            <a:pPr lvl="0"/>
            <a:r>
              <a:rPr lang="en-US" dirty="0"/>
              <a:t>Content Strategy Review, Plan and Curated Content</a:t>
            </a:r>
          </a:p>
          <a:p>
            <a:pPr lvl="0"/>
            <a:r>
              <a:rPr lang="en-US" dirty="0"/>
              <a:t>Website Recommendations and Updates</a:t>
            </a:r>
          </a:p>
          <a:p>
            <a:pPr lvl="0"/>
            <a:r>
              <a:rPr lang="en-US" dirty="0"/>
              <a:t>Vendor Vetting, Engagement and Management</a:t>
            </a:r>
          </a:p>
          <a:p>
            <a:pPr lvl="0"/>
            <a:r>
              <a:rPr lang="en-US" dirty="0"/>
              <a:t>Advertising Recommendations and Campaign Execution</a:t>
            </a:r>
          </a:p>
          <a:p>
            <a:pPr lvl="0"/>
            <a:r>
              <a:rPr lang="en-US" dirty="0"/>
              <a:t>Festival and Event Recommendations </a:t>
            </a:r>
          </a:p>
          <a:p>
            <a:pPr lvl="0"/>
            <a:r>
              <a:rPr lang="en-US" dirty="0"/>
              <a:t>Analytics</a:t>
            </a:r>
          </a:p>
          <a:p>
            <a:endParaRPr lang="en-US" dirty="0"/>
          </a:p>
        </p:txBody>
      </p:sp>
      <p:graphicFrame>
        <p:nvGraphicFramePr>
          <p:cNvPr id="4" name="Content Placeholder 3">
            <a:extLst>
              <a:ext uri="{FF2B5EF4-FFF2-40B4-BE49-F238E27FC236}">
                <a16:creationId xmlns:a16="http://schemas.microsoft.com/office/drawing/2014/main" xmlns="" id="{4C49B152-084F-C44A-AF24-8EB67E61BE42}"/>
              </a:ext>
            </a:extLst>
          </p:cNvPr>
          <p:cNvGraphicFramePr>
            <a:graphicFrameLocks/>
          </p:cNvGraphicFramePr>
          <p:nvPr>
            <p:extLst>
              <p:ext uri="{D42A27DB-BD31-4B8C-83A1-F6EECF244321}">
                <p14:modId xmlns:p14="http://schemas.microsoft.com/office/powerpoint/2010/main" val="4229097950"/>
              </p:ext>
            </p:extLst>
          </p:nvPr>
        </p:nvGraphicFramePr>
        <p:xfrm>
          <a:off x="838200" y="5321808"/>
          <a:ext cx="10515600" cy="1536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14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5636E-3ED1-014A-BF4A-DF1CB85BE903}"/>
              </a:ext>
            </a:extLst>
          </p:cNvPr>
          <p:cNvSpPr>
            <a:spLocks noGrp="1"/>
          </p:cNvSpPr>
          <p:nvPr>
            <p:ph type="title"/>
          </p:nvPr>
        </p:nvSpPr>
        <p:spPr>
          <a:xfrm>
            <a:off x="838200" y="682939"/>
            <a:ext cx="10515600" cy="1325563"/>
          </a:xfrm>
        </p:spPr>
        <p:txBody>
          <a:bodyPr/>
          <a:lstStyle/>
          <a:p>
            <a:r>
              <a:rPr lang="en-US" dirty="0"/>
              <a:t>Budget Request: $</a:t>
            </a:r>
            <a:r>
              <a:rPr lang="en-US" dirty="0" smtClean="0"/>
              <a:t>200,000</a:t>
            </a:r>
            <a:br>
              <a:rPr lang="en-US" dirty="0" smtClean="0"/>
            </a:br>
            <a:r>
              <a:rPr lang="en-US" sz="3200" dirty="0" smtClean="0"/>
              <a:t>(</a:t>
            </a:r>
            <a:r>
              <a:rPr lang="en-US" sz="3200" dirty="0" smtClean="0"/>
              <a:t>$50,000 FY 19, $150,000 FY20)</a:t>
            </a:r>
            <a:endParaRPr lang="en-US" sz="3200" dirty="0"/>
          </a:p>
        </p:txBody>
      </p:sp>
      <p:graphicFrame>
        <p:nvGraphicFramePr>
          <p:cNvPr id="15" name="Content Placeholder 14">
            <a:extLst>
              <a:ext uri="{FF2B5EF4-FFF2-40B4-BE49-F238E27FC236}">
                <a16:creationId xmlns:a16="http://schemas.microsoft.com/office/drawing/2014/main" xmlns="" id="{7792BBF8-FC44-824D-96B4-35B84CBA7F81}"/>
              </a:ext>
            </a:extLst>
          </p:cNvPr>
          <p:cNvGraphicFramePr>
            <a:graphicFrameLocks noGrp="1"/>
          </p:cNvGraphicFramePr>
          <p:nvPr>
            <p:ph idx="1"/>
            <p:extLst>
              <p:ext uri="{D42A27DB-BD31-4B8C-83A1-F6EECF244321}">
                <p14:modId xmlns:p14="http://schemas.microsoft.com/office/powerpoint/2010/main" val="3187165552"/>
              </p:ext>
            </p:extLst>
          </p:nvPr>
        </p:nvGraphicFramePr>
        <p:xfrm>
          <a:off x="2029968" y="465196"/>
          <a:ext cx="8650224" cy="5927608"/>
        </p:xfrm>
        <a:graphic>
          <a:graphicData uri="http://schemas.openxmlformats.org/drawingml/2006/table">
            <a:tbl>
              <a:tblPr/>
              <a:tblGrid>
                <a:gridCol w="5178906">
                  <a:extLst>
                    <a:ext uri="{9D8B030D-6E8A-4147-A177-3AD203B41FA5}">
                      <a16:colId xmlns:a16="http://schemas.microsoft.com/office/drawing/2014/main" xmlns="" val="3604689057"/>
                    </a:ext>
                  </a:extLst>
                </a:gridCol>
                <a:gridCol w="3471318">
                  <a:extLst>
                    <a:ext uri="{9D8B030D-6E8A-4147-A177-3AD203B41FA5}">
                      <a16:colId xmlns:a16="http://schemas.microsoft.com/office/drawing/2014/main" xmlns="" val="964847021"/>
                    </a:ext>
                  </a:extLst>
                </a:gridCol>
              </a:tblGrid>
              <a:tr h="981829">
                <a:tc gridSpan="2">
                  <a:txBody>
                    <a:bodyPr/>
                    <a:lstStyle/>
                    <a:p>
                      <a:pPr algn="ctr" fontAlgn="b"/>
                      <a:r>
                        <a:rPr lang="en-US" sz="1800" b="1"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xmlns="" val="2457233238"/>
                  </a:ext>
                </a:extLst>
              </a:tr>
              <a:tr h="422482">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632769522"/>
                  </a:ext>
                </a:extLst>
              </a:tr>
              <a:tr h="444108">
                <a:tc>
                  <a:txBody>
                    <a:bodyPr/>
                    <a:lstStyle/>
                    <a:p>
                      <a:pPr algn="l" fontAlgn="b"/>
                      <a:endParaRPr lang="en-US" sz="2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2400" b="1"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xmlns="" val="3253359618"/>
                  </a:ext>
                </a:extLst>
              </a:tr>
              <a:tr h="59514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a:t>
                      </a:r>
                    </a:p>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Percentage</a:t>
                      </a:r>
                      <a:endParaRPr lang="en-US" sz="12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xmlns="" val="43918674"/>
                  </a:ext>
                </a:extLst>
              </a:tr>
              <a:tr h="368664">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88924480"/>
                  </a:ext>
                </a:extLst>
              </a:tr>
              <a:tr h="4441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Professional and Legal</a:t>
                      </a:r>
                    </a:p>
                  </a:txBody>
                  <a:tcPr marL="9525" marR="9525" marT="9525" marB="0" anchor="b">
                    <a:lnL>
                      <a:noFill/>
                    </a:lnL>
                    <a:lnR>
                      <a:noFill/>
                    </a:lnR>
                    <a:lnT>
                      <a:noFill/>
                    </a:lnT>
                    <a:lnB>
                      <a:noFill/>
                    </a:lnB>
                  </a:tcPr>
                </a:tc>
                <a:tc>
                  <a:txBody>
                    <a:bodyPr/>
                    <a:lstStyle/>
                    <a:p>
                      <a:pPr algn="l" fontAlgn="b"/>
                      <a:r>
                        <a:rPr lang="en-US" sz="2400" b="0" i="0" u="none" strike="noStrike" dirty="0">
                          <a:solidFill>
                            <a:srgbClr val="000000"/>
                          </a:solidFill>
                          <a:effectLst/>
                          <a:latin typeface="Calibri" panose="020F0502020204030204" pitchFamily="34" charset="0"/>
                        </a:rPr>
                        <a:t>                46 %</a:t>
                      </a:r>
                    </a:p>
                  </a:txBody>
                  <a:tcPr marL="9525" marR="9525" marT="9525" marB="0" anchor="b">
                    <a:lnL>
                      <a:noFill/>
                    </a:lnL>
                    <a:lnR>
                      <a:noFill/>
                    </a:lnR>
                    <a:lnT>
                      <a:noFill/>
                    </a:lnT>
                    <a:lnB>
                      <a:noFill/>
                    </a:lnB>
                  </a:tcPr>
                </a:tc>
                <a:extLst>
                  <a:ext uri="{0D108BD9-81ED-4DB2-BD59-A6C34878D82A}">
                    <a16:rowId xmlns:a16="http://schemas.microsoft.com/office/drawing/2014/main" xmlns="" val="2017940276"/>
                  </a:ext>
                </a:extLst>
              </a:tr>
              <a:tr h="4441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Marketing and Advertising</a:t>
                      </a:r>
                    </a:p>
                  </a:txBody>
                  <a:tcPr marL="9525" marR="9525" marT="9525" marB="0" anchor="b">
                    <a:lnL>
                      <a:noFill/>
                    </a:lnL>
                    <a:lnR>
                      <a:noFill/>
                    </a:lnR>
                    <a:lnT>
                      <a:noFill/>
                    </a:lnT>
                    <a:lnB>
                      <a:noFill/>
                    </a:lnB>
                  </a:tcPr>
                </a:tc>
                <a:tc>
                  <a:txBody>
                    <a:bodyPr/>
                    <a:lstStyle/>
                    <a:p>
                      <a:pPr algn="l" fontAlgn="b"/>
                      <a:r>
                        <a:rPr lang="en-US" sz="2400" b="0" i="0" u="none" strike="noStrike" dirty="0">
                          <a:solidFill>
                            <a:srgbClr val="000000"/>
                          </a:solidFill>
                          <a:effectLst/>
                          <a:latin typeface="Calibri" panose="020F0502020204030204" pitchFamily="34" charset="0"/>
                        </a:rPr>
                        <a:t>                40 % </a:t>
                      </a:r>
                    </a:p>
                  </a:txBody>
                  <a:tcPr marL="9525" marR="9525" marT="9525" marB="0" anchor="b">
                    <a:lnL>
                      <a:noFill/>
                    </a:lnL>
                    <a:lnR>
                      <a:noFill/>
                    </a:lnR>
                    <a:lnT>
                      <a:noFill/>
                    </a:lnT>
                    <a:lnB>
                      <a:noFill/>
                    </a:lnB>
                  </a:tcPr>
                </a:tc>
                <a:extLst>
                  <a:ext uri="{0D108BD9-81ED-4DB2-BD59-A6C34878D82A}">
                    <a16:rowId xmlns:a16="http://schemas.microsoft.com/office/drawing/2014/main" xmlns="" val="3925787451"/>
                  </a:ext>
                </a:extLst>
              </a:tr>
              <a:tr h="4441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Website Expense</a:t>
                      </a:r>
                    </a:p>
                  </a:txBody>
                  <a:tcPr marL="9525" marR="9525" marT="9525"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10 %</a:t>
                      </a:r>
                    </a:p>
                  </a:txBody>
                  <a:tcPr marL="9525" marR="9525" marT="9525" marB="0" anchor="b">
                    <a:lnL>
                      <a:noFill/>
                    </a:lnL>
                    <a:lnR>
                      <a:noFill/>
                    </a:lnR>
                    <a:lnT>
                      <a:noFill/>
                    </a:lnT>
                    <a:lnB>
                      <a:noFill/>
                    </a:lnB>
                  </a:tcPr>
                </a:tc>
                <a:extLst>
                  <a:ext uri="{0D108BD9-81ED-4DB2-BD59-A6C34878D82A}">
                    <a16:rowId xmlns:a16="http://schemas.microsoft.com/office/drawing/2014/main" xmlns="" val="2998680067"/>
                  </a:ext>
                </a:extLst>
              </a:tr>
              <a:tr h="444108">
                <a:tc>
                  <a:txBody>
                    <a:bodyPr/>
                    <a:lstStyle/>
                    <a:p>
                      <a:pPr algn="l" fontAlgn="b"/>
                      <a:r>
                        <a:rPr lang="en-US" sz="2400" b="0" i="0" u="none" strike="noStrike" dirty="0">
                          <a:solidFill>
                            <a:srgbClr val="000000"/>
                          </a:solidFill>
                          <a:effectLst/>
                          <a:latin typeface="Calibri" panose="020F0502020204030204" pitchFamily="34" charset="0"/>
                        </a:rPr>
                        <a:t>Travel</a:t>
                      </a:r>
                    </a:p>
                  </a:txBody>
                  <a:tcPr marL="9525" marR="9525" marT="9525" marB="0" anchor="b">
                    <a:lnL>
                      <a:noFill/>
                    </a:lnL>
                    <a:lnR>
                      <a:noFill/>
                    </a:lnR>
                    <a:lnT>
                      <a:noFill/>
                    </a:lnT>
                    <a:lnB>
                      <a:noFill/>
                    </a:lnB>
                  </a:tcPr>
                </a:tc>
                <a:tc>
                  <a:txBody>
                    <a:bodyPr/>
                    <a:lstStyle/>
                    <a:p>
                      <a:pPr algn="l" fontAlgn="b"/>
                      <a:r>
                        <a:rPr lang="en-US" sz="2400" b="0" i="0" u="none" strike="noStrike" dirty="0">
                          <a:solidFill>
                            <a:srgbClr val="000000"/>
                          </a:solidFill>
                          <a:effectLst/>
                          <a:latin typeface="Calibri" panose="020F0502020204030204" pitchFamily="34" charset="0"/>
                        </a:rPr>
                        <a:t>                03 % </a:t>
                      </a:r>
                    </a:p>
                  </a:txBody>
                  <a:tcPr marL="9525" marR="9525" marT="9525" marB="0" anchor="b">
                    <a:lnL>
                      <a:noFill/>
                    </a:lnL>
                    <a:lnR>
                      <a:noFill/>
                    </a:lnR>
                    <a:lnT>
                      <a:noFill/>
                    </a:lnT>
                    <a:lnB>
                      <a:noFill/>
                    </a:lnB>
                  </a:tcPr>
                </a:tc>
                <a:extLst>
                  <a:ext uri="{0D108BD9-81ED-4DB2-BD59-A6C34878D82A}">
                    <a16:rowId xmlns:a16="http://schemas.microsoft.com/office/drawing/2014/main" xmlns="" val="2656415866"/>
                  </a:ext>
                </a:extLst>
              </a:tr>
              <a:tr h="4441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General and Administrative</a:t>
                      </a:r>
                    </a:p>
                  </a:txBody>
                  <a:tcPr marL="9525" marR="9525" marT="9525" marB="0" anchor="b">
                    <a:lnL>
                      <a:noFill/>
                    </a:lnL>
                    <a:lnR>
                      <a:noFill/>
                    </a:lnR>
                    <a:lnT>
                      <a:noFill/>
                    </a:lnT>
                    <a:lnB>
                      <a:noFill/>
                    </a:lnB>
                  </a:tcPr>
                </a:tc>
                <a:tc>
                  <a:txBody>
                    <a:bodyPr/>
                    <a:lstStyle/>
                    <a:p>
                      <a:pPr algn="l" fontAlgn="b"/>
                      <a:r>
                        <a:rPr lang="en-US" sz="2400" b="0" i="0" u="none" strike="noStrike" dirty="0">
                          <a:solidFill>
                            <a:srgbClr val="000000"/>
                          </a:solidFill>
                          <a:effectLst/>
                          <a:latin typeface="Calibri" panose="020F0502020204030204" pitchFamily="34" charset="0"/>
                        </a:rPr>
                        <a:t>                01 %</a:t>
                      </a:r>
                    </a:p>
                  </a:txBody>
                  <a:tcPr marL="9525" marR="9525" marT="9525" marB="0" anchor="b">
                    <a:lnL>
                      <a:noFill/>
                    </a:lnL>
                    <a:lnR>
                      <a:noFill/>
                    </a:lnR>
                    <a:lnT>
                      <a:noFill/>
                    </a:lnT>
                    <a:lnB>
                      <a:noFill/>
                    </a:lnB>
                  </a:tcPr>
                </a:tc>
                <a:extLst>
                  <a:ext uri="{0D108BD9-81ED-4DB2-BD59-A6C34878D82A}">
                    <a16:rowId xmlns:a16="http://schemas.microsoft.com/office/drawing/2014/main" xmlns="" val="1306642841"/>
                  </a:ext>
                </a:extLst>
              </a:tr>
              <a:tr h="444108">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2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xmlns="" val="691414921"/>
                  </a:ext>
                </a:extLst>
              </a:tr>
              <a:tr h="444108">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2400" b="0" i="0" u="none" strike="noStrike" dirty="0">
                          <a:solidFill>
                            <a:srgbClr val="000000"/>
                          </a:solidFill>
                          <a:effectLst/>
                          <a:latin typeface="Calibri" panose="020F0502020204030204" pitchFamily="34" charset="0"/>
                        </a:rPr>
                        <a:t>              100 %</a:t>
                      </a:r>
                    </a:p>
                  </a:txBody>
                  <a:tcPr marL="9525" marR="9525" marT="9525" marB="0" anchor="b">
                    <a:lnL>
                      <a:noFill/>
                    </a:lnL>
                    <a:lnR>
                      <a:noFill/>
                    </a:lnR>
                    <a:lnT>
                      <a:noFill/>
                    </a:lnT>
                    <a:lnB>
                      <a:noFill/>
                    </a:lnB>
                  </a:tcPr>
                </a:tc>
                <a:extLst>
                  <a:ext uri="{0D108BD9-81ED-4DB2-BD59-A6C34878D82A}">
                    <a16:rowId xmlns:a16="http://schemas.microsoft.com/office/drawing/2014/main" xmlns="" val="2351272853"/>
                  </a:ext>
                </a:extLst>
              </a:tr>
            </a:tbl>
          </a:graphicData>
        </a:graphic>
      </p:graphicFrame>
    </p:spTree>
    <p:extLst>
      <p:ext uri="{BB962C8B-B14F-4D97-AF65-F5344CB8AC3E}">
        <p14:creationId xmlns:p14="http://schemas.microsoft.com/office/powerpoint/2010/main" val="181511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F07F7-DE03-2C4E-81CA-8EBA41B7B337}"/>
              </a:ext>
            </a:extLst>
          </p:cNvPr>
          <p:cNvSpPr>
            <a:spLocks noGrp="1"/>
          </p:cNvSpPr>
          <p:nvPr>
            <p:ph type="title"/>
          </p:nvPr>
        </p:nvSpPr>
        <p:spPr/>
        <p:txBody>
          <a:bodyPr/>
          <a:lstStyle/>
          <a:p>
            <a:r>
              <a:rPr lang="en-US" dirty="0"/>
              <a:t>Return On Investment</a:t>
            </a:r>
          </a:p>
        </p:txBody>
      </p:sp>
      <p:sp>
        <p:nvSpPr>
          <p:cNvPr id="3" name="Content Placeholder 2">
            <a:extLst>
              <a:ext uri="{FF2B5EF4-FFF2-40B4-BE49-F238E27FC236}">
                <a16:creationId xmlns:a16="http://schemas.microsoft.com/office/drawing/2014/main" xmlns="" id="{630342F4-C2CF-4D4F-9661-36A81F5E9663}"/>
              </a:ext>
            </a:extLst>
          </p:cNvPr>
          <p:cNvSpPr>
            <a:spLocks noGrp="1"/>
          </p:cNvSpPr>
          <p:nvPr>
            <p:ph idx="1"/>
          </p:nvPr>
        </p:nvSpPr>
        <p:spPr/>
        <p:txBody>
          <a:bodyPr>
            <a:normAutofit fontScale="92500"/>
          </a:bodyPr>
          <a:lstStyle/>
          <a:p>
            <a:pPr marL="0" indent="0">
              <a:buNone/>
            </a:pPr>
            <a:r>
              <a:rPr lang="en-US" dirty="0"/>
              <a:t>2010 Sausalito Community and Economic Development Study:</a:t>
            </a:r>
          </a:p>
          <a:p>
            <a:pPr marL="0" indent="0">
              <a:buNone/>
            </a:pPr>
            <a:endParaRPr lang="en-US" i="1" dirty="0"/>
          </a:p>
          <a:p>
            <a:r>
              <a:rPr lang="en-US" i="1" dirty="0"/>
              <a:t>Restaurants generate an additional $440,000 for every $1 million of revenue they create approximately and $86,100 of tax revenue as well. </a:t>
            </a:r>
          </a:p>
          <a:p>
            <a:r>
              <a:rPr lang="en-US" i="1" dirty="0"/>
              <a:t>For hotels, $1 million of new revenue creates 14 new jobs, $510,000 of business revenue for other companies, and approximately $240,000 in business‐related tax revenues. </a:t>
            </a:r>
          </a:p>
          <a:p>
            <a:pPr marL="0" indent="0">
              <a:buNone/>
            </a:pPr>
            <a:endParaRPr lang="en-US" dirty="0"/>
          </a:p>
          <a:p>
            <a:pPr marL="0" indent="0">
              <a:buNone/>
            </a:pPr>
            <a:r>
              <a:rPr lang="en-US" dirty="0"/>
              <a:t>Note: The ROI will actually be higher than this because of the increase in TOT and Sales tax. Room key revenue has also increased. </a:t>
            </a:r>
          </a:p>
        </p:txBody>
      </p:sp>
    </p:spTree>
    <p:extLst>
      <p:ext uri="{BB962C8B-B14F-4D97-AF65-F5344CB8AC3E}">
        <p14:creationId xmlns:p14="http://schemas.microsoft.com/office/powerpoint/2010/main" val="44414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0416F-DA87-044F-92DF-DE7160754F0D}"/>
              </a:ext>
            </a:extLst>
          </p:cNvPr>
          <p:cNvSpPr>
            <a:spLocks noGrp="1"/>
          </p:cNvSpPr>
          <p:nvPr>
            <p:ph type="title"/>
          </p:nvPr>
        </p:nvSpPr>
        <p:spPr/>
        <p:txBody>
          <a:bodyPr/>
          <a:lstStyle/>
          <a:p>
            <a:pPr algn="ctr"/>
            <a:r>
              <a:rPr lang="en-US" dirty="0"/>
              <a:t>Enhancing the Visitor Experience</a:t>
            </a:r>
          </a:p>
        </p:txBody>
      </p:sp>
      <p:pic>
        <p:nvPicPr>
          <p:cNvPr id="5" name="Content Placeholder 4">
            <a:extLst>
              <a:ext uri="{FF2B5EF4-FFF2-40B4-BE49-F238E27FC236}">
                <a16:creationId xmlns:a16="http://schemas.microsoft.com/office/drawing/2014/main" xmlns="" id="{615D40BC-7DE7-8545-AF16-32EC6A37DEF5}"/>
              </a:ext>
            </a:extLst>
          </p:cNvPr>
          <p:cNvPicPr>
            <a:picLocks noGrp="1" noChangeAspect="1"/>
          </p:cNvPicPr>
          <p:nvPr>
            <p:ph idx="1"/>
          </p:nvPr>
        </p:nvPicPr>
        <p:blipFill>
          <a:blip r:embed="rId3"/>
          <a:stretch>
            <a:fillRect/>
          </a:stretch>
        </p:blipFill>
        <p:spPr>
          <a:xfrm>
            <a:off x="1775610" y="1825625"/>
            <a:ext cx="8640779" cy="4351338"/>
          </a:xfrm>
        </p:spPr>
      </p:pic>
    </p:spTree>
    <p:extLst>
      <p:ext uri="{BB962C8B-B14F-4D97-AF65-F5344CB8AC3E}">
        <p14:creationId xmlns:p14="http://schemas.microsoft.com/office/powerpoint/2010/main" val="221430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5E32D-DDDA-F740-A187-4DEEC749EB4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xmlns="" id="{7FBA95DE-C2C8-C145-9112-D653D6CC0013}"/>
              </a:ext>
            </a:extLst>
          </p:cNvPr>
          <p:cNvSpPr>
            <a:spLocks noGrp="1"/>
          </p:cNvSpPr>
          <p:nvPr>
            <p:ph idx="1"/>
          </p:nvPr>
        </p:nvSpPr>
        <p:spPr/>
        <p:txBody>
          <a:bodyPr>
            <a:normAutofit fontScale="92500" lnSpcReduction="20000"/>
          </a:bodyPr>
          <a:lstStyle/>
          <a:p>
            <a:r>
              <a:rPr lang="en-US" dirty="0"/>
              <a:t>The tourism industry is an important part of the City’s economy. </a:t>
            </a:r>
          </a:p>
          <a:p>
            <a:endParaRPr lang="en-US" dirty="0"/>
          </a:p>
          <a:p>
            <a:r>
              <a:rPr lang="en-US" dirty="0"/>
              <a:t>The city is already a vibrant destination during peak travel season and good weather, drawing visitors from around the world who come to experience the art galleries, restaurants, bars, waterfront, and the Marin headlands. The city is famous both nationally and internationally for the Art Festival held each Labor Day weekend. </a:t>
            </a:r>
          </a:p>
          <a:p>
            <a:pPr marL="0" indent="0">
              <a:buNone/>
            </a:pPr>
            <a:endParaRPr lang="en-US" dirty="0"/>
          </a:p>
          <a:p>
            <a:r>
              <a:rPr lang="en-US" dirty="0"/>
              <a:t>To drive incremental revenue, the Hospitality Business Development Committee is requesting to earmark funds from the increased Transient Occupancy Tax. These funds will be used to create and implement a long-range, strategic marketing plan that will focus on high-revenue visitors during off-peak times, i.e. winter and mid-week, Monday - Thursday. </a:t>
            </a:r>
          </a:p>
          <a:p>
            <a:pPr marL="0" indent="0">
              <a:buNone/>
            </a:pPr>
            <a:endParaRPr lang="en-US" dirty="0"/>
          </a:p>
        </p:txBody>
      </p:sp>
    </p:spTree>
    <p:extLst>
      <p:ext uri="{BB962C8B-B14F-4D97-AF65-F5344CB8AC3E}">
        <p14:creationId xmlns:p14="http://schemas.microsoft.com/office/powerpoint/2010/main" val="279947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5E32D-DDDA-F740-A187-4DEEC749EB45}"/>
              </a:ext>
            </a:extLst>
          </p:cNvPr>
          <p:cNvSpPr>
            <a:spLocks noGrp="1"/>
          </p:cNvSpPr>
          <p:nvPr>
            <p:ph type="title"/>
          </p:nvPr>
        </p:nvSpPr>
        <p:spPr>
          <a:xfrm>
            <a:off x="838200" y="365125"/>
            <a:ext cx="10515600" cy="878459"/>
          </a:xfrm>
        </p:spPr>
        <p:txBody>
          <a:bodyPr/>
          <a:lstStyle/>
          <a:p>
            <a:r>
              <a:rPr lang="en-US" dirty="0"/>
              <a:t>City Goals</a:t>
            </a:r>
          </a:p>
        </p:txBody>
      </p:sp>
      <p:sp>
        <p:nvSpPr>
          <p:cNvPr id="3" name="Content Placeholder 2">
            <a:extLst>
              <a:ext uri="{FF2B5EF4-FFF2-40B4-BE49-F238E27FC236}">
                <a16:creationId xmlns:a16="http://schemas.microsoft.com/office/drawing/2014/main" xmlns="" id="{7FBA95DE-C2C8-C145-9112-D653D6CC0013}"/>
              </a:ext>
            </a:extLst>
          </p:cNvPr>
          <p:cNvSpPr>
            <a:spLocks noGrp="1"/>
          </p:cNvSpPr>
          <p:nvPr>
            <p:ph idx="1"/>
          </p:nvPr>
        </p:nvSpPr>
        <p:spPr>
          <a:xfrm>
            <a:off x="838200" y="1463040"/>
            <a:ext cx="10515600" cy="5394960"/>
          </a:xfrm>
        </p:spPr>
        <p:txBody>
          <a:bodyPr>
            <a:noAutofit/>
          </a:bodyPr>
          <a:lstStyle/>
          <a:p>
            <a:pPr marL="0" indent="0">
              <a:buNone/>
            </a:pPr>
            <a:r>
              <a:rPr lang="en-US" sz="2400" dirty="0"/>
              <a:t>This aligns with the first stated goal in the 2018 – 2020 Strategic Plan : </a:t>
            </a:r>
          </a:p>
          <a:p>
            <a:pPr marL="457200" lvl="1" indent="0">
              <a:buNone/>
            </a:pPr>
            <a:r>
              <a:rPr lang="en-US" i="1" dirty="0"/>
              <a:t>Utilize long-range comprehensive planning, including land use and transportation, to balance the community's character and diversity with its evolving needs. </a:t>
            </a:r>
          </a:p>
          <a:p>
            <a:pPr marL="0" indent="0">
              <a:buNone/>
            </a:pPr>
            <a:endParaRPr lang="en-US" sz="2400" dirty="0"/>
          </a:p>
          <a:p>
            <a:pPr marL="0" indent="0">
              <a:buNone/>
            </a:pPr>
            <a:r>
              <a:rPr lang="en-US" sz="2400" dirty="0"/>
              <a:t>And this goal from the 2018 General Plan Update:</a:t>
            </a:r>
          </a:p>
          <a:p>
            <a:pPr marL="457200" lvl="1" indent="0">
              <a:buNone/>
            </a:pPr>
            <a:r>
              <a:rPr lang="en-US" i="1" dirty="0"/>
              <a:t>Recognizing their importance to Sausalito’s economic vitality, encourage businesses and activities that have high municipal revenue generation potential and low environmental impact.</a:t>
            </a:r>
          </a:p>
          <a:p>
            <a:pPr marL="0" indent="0">
              <a:buNone/>
            </a:pPr>
            <a:endParaRPr lang="en-US" sz="2400" dirty="0"/>
          </a:p>
          <a:p>
            <a:pPr marL="0" indent="0">
              <a:buNone/>
            </a:pPr>
            <a:r>
              <a:rPr lang="en-US" sz="2400" dirty="0"/>
              <a:t>An important metric in the high value/low impact equation is City revenues per hotel key.  At the May, 2018 GPAC meeting, it was reported to be about $12,000 per key,</a:t>
            </a:r>
            <a:r>
              <a:rPr lang="en-US" dirty="0"/>
              <a:t> </a:t>
            </a:r>
            <a:r>
              <a:rPr lang="en-US" sz="2400" dirty="0"/>
              <a:t>by far the most positive contribution to the City per a visitor.</a:t>
            </a:r>
          </a:p>
          <a:p>
            <a:pPr marL="0" indent="0">
              <a:buNone/>
            </a:pPr>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38582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778F-9676-8543-8B48-8C566AC55B93}"/>
              </a:ext>
            </a:extLst>
          </p:cNvPr>
          <p:cNvSpPr>
            <a:spLocks noGrp="1"/>
          </p:cNvSpPr>
          <p:nvPr>
            <p:ph type="title"/>
          </p:nvPr>
        </p:nvSpPr>
        <p:spPr/>
        <p:txBody>
          <a:bodyPr/>
          <a:lstStyle/>
          <a:p>
            <a:r>
              <a:rPr lang="en-US" dirty="0"/>
              <a:t>2010 Economic Survey</a:t>
            </a:r>
          </a:p>
        </p:txBody>
      </p:sp>
      <p:pic>
        <p:nvPicPr>
          <p:cNvPr id="5" name="Content Placeholder 4">
            <a:extLst>
              <a:ext uri="{FF2B5EF4-FFF2-40B4-BE49-F238E27FC236}">
                <a16:creationId xmlns:a16="http://schemas.microsoft.com/office/drawing/2014/main" xmlns="" id="{5ECDA85B-8732-B14F-97A3-8FDA1D8E5A6B}"/>
              </a:ext>
            </a:extLst>
          </p:cNvPr>
          <p:cNvPicPr>
            <a:picLocks noGrp="1" noChangeAspect="1"/>
          </p:cNvPicPr>
          <p:nvPr>
            <p:ph idx="1"/>
          </p:nvPr>
        </p:nvPicPr>
        <p:blipFill>
          <a:blip r:embed="rId3"/>
          <a:stretch>
            <a:fillRect/>
          </a:stretch>
        </p:blipFill>
        <p:spPr>
          <a:xfrm>
            <a:off x="2020383" y="1690688"/>
            <a:ext cx="8151233" cy="4634160"/>
          </a:xfrm>
        </p:spPr>
      </p:pic>
    </p:spTree>
    <p:extLst>
      <p:ext uri="{BB962C8B-B14F-4D97-AF65-F5344CB8AC3E}">
        <p14:creationId xmlns:p14="http://schemas.microsoft.com/office/powerpoint/2010/main" val="318970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778F-9676-8543-8B48-8C566AC55B93}"/>
              </a:ext>
            </a:extLst>
          </p:cNvPr>
          <p:cNvSpPr>
            <a:spLocks noGrp="1"/>
          </p:cNvSpPr>
          <p:nvPr>
            <p:ph type="title"/>
          </p:nvPr>
        </p:nvSpPr>
        <p:spPr>
          <a:xfrm>
            <a:off x="838200" y="365125"/>
            <a:ext cx="10515600" cy="854075"/>
          </a:xfrm>
        </p:spPr>
        <p:txBody>
          <a:bodyPr/>
          <a:lstStyle/>
          <a:p>
            <a:r>
              <a:rPr lang="en-US" dirty="0"/>
              <a:t>2010 Economic Survey</a:t>
            </a:r>
          </a:p>
        </p:txBody>
      </p:sp>
      <p:pic>
        <p:nvPicPr>
          <p:cNvPr id="7" name="Content Placeholder 6">
            <a:extLst>
              <a:ext uri="{FF2B5EF4-FFF2-40B4-BE49-F238E27FC236}">
                <a16:creationId xmlns:a16="http://schemas.microsoft.com/office/drawing/2014/main" xmlns="" id="{FC0021AB-94FB-B14F-93D6-06833138467E}"/>
              </a:ext>
            </a:extLst>
          </p:cNvPr>
          <p:cNvPicPr>
            <a:picLocks noGrp="1" noChangeAspect="1"/>
          </p:cNvPicPr>
          <p:nvPr>
            <p:ph idx="1"/>
          </p:nvPr>
        </p:nvPicPr>
        <p:blipFill>
          <a:blip r:embed="rId3"/>
          <a:stretch>
            <a:fillRect/>
          </a:stretch>
        </p:blipFill>
        <p:spPr>
          <a:xfrm>
            <a:off x="2842790" y="1530655"/>
            <a:ext cx="6506420" cy="5171770"/>
          </a:xfrm>
        </p:spPr>
      </p:pic>
    </p:spTree>
    <p:extLst>
      <p:ext uri="{BB962C8B-B14F-4D97-AF65-F5344CB8AC3E}">
        <p14:creationId xmlns:p14="http://schemas.microsoft.com/office/powerpoint/2010/main" val="28579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5E32D-DDDA-F740-A187-4DEEC749EB4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xmlns="" id="{7FBA95DE-C2C8-C145-9112-D653D6CC0013}"/>
              </a:ext>
            </a:extLst>
          </p:cNvPr>
          <p:cNvSpPr>
            <a:spLocks noGrp="1"/>
          </p:cNvSpPr>
          <p:nvPr>
            <p:ph idx="1"/>
          </p:nvPr>
        </p:nvSpPr>
        <p:spPr/>
        <p:txBody>
          <a:bodyPr>
            <a:normAutofit/>
          </a:bodyPr>
          <a:lstStyle/>
          <a:p>
            <a:r>
              <a:rPr lang="en-US" dirty="0"/>
              <a:t>The Hospitality Business Development Committee created DestinationSausalito.com, funded by the City and designed specifically to attract more mid-week, corporate visitors. </a:t>
            </a:r>
          </a:p>
          <a:p>
            <a:r>
              <a:rPr lang="en-US" dirty="0"/>
              <a:t>Destination Sausalito has an active presence on Facebook and Instagram. </a:t>
            </a:r>
          </a:p>
          <a:p>
            <a:r>
              <a:rPr lang="en-US" dirty="0"/>
              <a:t>Now it’s time to build on the Destination Sausalito foundation, enhance the site to target more sophisticated visitors, to tell the full story of the Sausalito experience and to integrate Destination Sausalito with the city’s other marketing initiatives, content and campaigns.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6319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5E32D-DDDA-F740-A187-4DEEC749EB4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xmlns="" id="{7FBA95DE-C2C8-C145-9112-D653D6CC0013}"/>
              </a:ext>
            </a:extLst>
          </p:cNvPr>
          <p:cNvSpPr>
            <a:spLocks noGrp="1"/>
          </p:cNvSpPr>
          <p:nvPr>
            <p:ph idx="1"/>
          </p:nvPr>
        </p:nvSpPr>
        <p:spPr/>
        <p:txBody>
          <a:bodyPr>
            <a:normAutofit/>
          </a:bodyPr>
          <a:lstStyle/>
          <a:p>
            <a:pPr marL="0" indent="0">
              <a:buNone/>
            </a:pPr>
            <a:r>
              <a:rPr lang="en-US" dirty="0"/>
              <a:t>To stay competitive with other coastal destinations in this digital age, The City of Sausalito must undertake sustained, comprehensive and consistent marketing efforts.</a:t>
            </a:r>
          </a:p>
          <a:p>
            <a:pPr marL="514350" indent="-514350">
              <a:buAutoNum type="arabicPeriod"/>
            </a:pPr>
            <a:endParaRPr lang="en-US" dirty="0"/>
          </a:p>
          <a:p>
            <a:pPr marL="0" indent="0">
              <a:buNone/>
            </a:pPr>
            <a:r>
              <a:rPr lang="en-US" dirty="0"/>
              <a:t>In order to generate the revenue needed to bolster the economy, it is necessary to move from short-term tactics and one-off campaigns to a long-range strategic marketing plan. </a:t>
            </a:r>
          </a:p>
          <a:p>
            <a:pPr marL="514350" indent="-514350">
              <a:buAutoNum type="arabicPeriod"/>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21586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5E32D-DDDA-F740-A187-4DEEC749EB45}"/>
              </a:ext>
            </a:extLst>
          </p:cNvPr>
          <p:cNvSpPr>
            <a:spLocks noGrp="1"/>
          </p:cNvSpPr>
          <p:nvPr>
            <p:ph type="title"/>
          </p:nvPr>
        </p:nvSpPr>
        <p:spPr/>
        <p:txBody>
          <a:bodyPr/>
          <a:lstStyle/>
          <a:p>
            <a:r>
              <a:rPr lang="en-US" dirty="0"/>
              <a:t>Target Market</a:t>
            </a:r>
          </a:p>
        </p:txBody>
      </p:sp>
      <p:sp>
        <p:nvSpPr>
          <p:cNvPr id="3" name="Content Placeholder 2">
            <a:extLst>
              <a:ext uri="{FF2B5EF4-FFF2-40B4-BE49-F238E27FC236}">
                <a16:creationId xmlns:a16="http://schemas.microsoft.com/office/drawing/2014/main" xmlns="" id="{7FBA95DE-C2C8-C145-9112-D653D6CC0013}"/>
              </a:ext>
            </a:extLst>
          </p:cNvPr>
          <p:cNvSpPr>
            <a:spLocks noGrp="1"/>
          </p:cNvSpPr>
          <p:nvPr>
            <p:ph sz="half" idx="1"/>
          </p:nvPr>
        </p:nvSpPr>
        <p:spPr/>
        <p:txBody>
          <a:bodyPr>
            <a:normAutofit/>
          </a:bodyPr>
          <a:lstStyle/>
          <a:p>
            <a:r>
              <a:rPr lang="en-US" dirty="0"/>
              <a:t>High Value / Low Impact</a:t>
            </a:r>
          </a:p>
          <a:p>
            <a:endParaRPr lang="en-US" dirty="0"/>
          </a:p>
          <a:p>
            <a:r>
              <a:rPr lang="en-US" dirty="0"/>
              <a:t>Affinity with Luxury Brands</a:t>
            </a:r>
          </a:p>
          <a:p>
            <a:endParaRPr lang="en-US" dirty="0"/>
          </a:p>
          <a:p>
            <a:r>
              <a:rPr lang="en-US" dirty="0"/>
              <a:t>Visitors to Napa, Sonoma and Carmel</a:t>
            </a:r>
          </a:p>
        </p:txBody>
      </p:sp>
      <p:pic>
        <p:nvPicPr>
          <p:cNvPr id="6" name="Content Placeholder 5">
            <a:extLst>
              <a:ext uri="{FF2B5EF4-FFF2-40B4-BE49-F238E27FC236}">
                <a16:creationId xmlns:a16="http://schemas.microsoft.com/office/drawing/2014/main" xmlns="" id="{8CB0DB94-EBFB-7442-8736-194FF5AE9B1E}"/>
              </a:ext>
            </a:extLst>
          </p:cNvPr>
          <p:cNvPicPr>
            <a:picLocks noGrp="1" noChangeAspect="1"/>
          </p:cNvPicPr>
          <p:nvPr>
            <p:ph sz="half" idx="2"/>
          </p:nvPr>
        </p:nvPicPr>
        <p:blipFill>
          <a:blip r:embed="rId3"/>
          <a:stretch>
            <a:fillRect/>
          </a:stretch>
        </p:blipFill>
        <p:spPr>
          <a:xfrm>
            <a:off x="6005404" y="1825625"/>
            <a:ext cx="6021100" cy="4014066"/>
          </a:xfrm>
        </p:spPr>
      </p:pic>
    </p:spTree>
    <p:extLst>
      <p:ext uri="{BB962C8B-B14F-4D97-AF65-F5344CB8AC3E}">
        <p14:creationId xmlns:p14="http://schemas.microsoft.com/office/powerpoint/2010/main" val="2095257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5067</TotalTime>
  <Words>628</Words>
  <Application>Microsoft Office PowerPoint</Application>
  <PresentationFormat>Widescreen</PresentationFormat>
  <Paragraphs>103</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Strategic Marketing Proposal </vt:lpstr>
      <vt:lpstr>Enhancing the Visitor Experience</vt:lpstr>
      <vt:lpstr>Background</vt:lpstr>
      <vt:lpstr>City Goals</vt:lpstr>
      <vt:lpstr>2010 Economic Survey</vt:lpstr>
      <vt:lpstr>2010 Economic Survey</vt:lpstr>
      <vt:lpstr>Background</vt:lpstr>
      <vt:lpstr>Background</vt:lpstr>
      <vt:lpstr>Target Market</vt:lpstr>
      <vt:lpstr>Five Pillars</vt:lpstr>
      <vt:lpstr>Promoting the Pillars – Two Phase Approach</vt:lpstr>
      <vt:lpstr>Deliverables: 2019 - 2020</vt:lpstr>
      <vt:lpstr>Budget Request: $200,000 ($50,000 FY 19, $150,000 FY20)</vt:lpstr>
      <vt:lpstr>Return On Investment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Sausalito Hospitality Business Development Committee</dc:title>
  <dc:creator>Lisa Demoney</dc:creator>
  <cp:lastModifiedBy>Mike Langford</cp:lastModifiedBy>
  <cp:revision>64</cp:revision>
  <dcterms:created xsi:type="dcterms:W3CDTF">2019-05-09T21:16:23Z</dcterms:created>
  <dcterms:modified xsi:type="dcterms:W3CDTF">2019-05-17T19:43:51Z</dcterms:modified>
</cp:coreProperties>
</file>